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6"/>
  </p:notesMasterIdLst>
  <p:sldIdLst>
    <p:sldId id="256" r:id="rId2"/>
    <p:sldId id="277" r:id="rId3"/>
    <p:sldId id="257" r:id="rId4"/>
    <p:sldId id="258" r:id="rId5"/>
    <p:sldId id="261" r:id="rId6"/>
    <p:sldId id="278" r:id="rId7"/>
    <p:sldId id="279" r:id="rId8"/>
    <p:sldId id="280" r:id="rId9"/>
    <p:sldId id="263" r:id="rId10"/>
    <p:sldId id="264" r:id="rId11"/>
    <p:sldId id="265" r:id="rId12"/>
    <p:sldId id="281" r:id="rId13"/>
    <p:sldId id="266" r:id="rId14"/>
    <p:sldId id="276" r:id="rId15"/>
    <p:sldId id="267" r:id="rId16"/>
    <p:sldId id="268" r:id="rId17"/>
    <p:sldId id="269" r:id="rId18"/>
    <p:sldId id="270" r:id="rId19"/>
    <p:sldId id="271" r:id="rId20"/>
    <p:sldId id="272" r:id="rId21"/>
    <p:sldId id="273" r:id="rId22"/>
    <p:sldId id="274" r:id="rId23"/>
    <p:sldId id="293" r:id="rId24"/>
    <p:sldId id="294" r:id="rId25"/>
    <p:sldId id="275" r:id="rId26"/>
    <p:sldId id="282" r:id="rId27"/>
    <p:sldId id="283" r:id="rId28"/>
    <p:sldId id="284" r:id="rId29"/>
    <p:sldId id="285" r:id="rId30"/>
    <p:sldId id="286" r:id="rId31"/>
    <p:sldId id="287" r:id="rId32"/>
    <p:sldId id="288" r:id="rId33"/>
    <p:sldId id="289" r:id="rId34"/>
    <p:sldId id="292"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80"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BD356-004C-456D-8A79-F6D3BD1AC21D}"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FFD4C207-8D9B-4EE6-A14D-26469D8E47E3}">
      <dgm:prSet phldrT="[Text]"/>
      <dgm:spPr/>
      <dgm:t>
        <a:bodyPr/>
        <a:lstStyle/>
        <a:p>
          <a:r>
            <a:rPr lang="en-US" dirty="0" err="1" smtClean="0"/>
            <a:t>Konstanta</a:t>
          </a:r>
          <a:endParaRPr lang="en-US" dirty="0"/>
        </a:p>
      </dgm:t>
    </dgm:pt>
    <dgm:pt modelId="{55A4FF69-5017-4F98-8989-CF475EA58F3A}" type="parTrans" cxnId="{8BC3D6B5-C563-4752-8CBB-1DEFD4CB3E0D}">
      <dgm:prSet/>
      <dgm:spPr/>
      <dgm:t>
        <a:bodyPr/>
        <a:lstStyle/>
        <a:p>
          <a:endParaRPr lang="en-US"/>
        </a:p>
      </dgm:t>
    </dgm:pt>
    <dgm:pt modelId="{89DE4A8C-F73A-426F-9F5D-A751EAFFEB6E}" type="sibTrans" cxnId="{8BC3D6B5-C563-4752-8CBB-1DEFD4CB3E0D}">
      <dgm:prSet/>
      <dgm:spPr/>
      <dgm:t>
        <a:bodyPr/>
        <a:lstStyle/>
        <a:p>
          <a:endParaRPr lang="en-US"/>
        </a:p>
      </dgm:t>
    </dgm:pt>
    <dgm:pt modelId="{9B4AE4A0-915A-49FB-8953-839AF64DDCA0}">
      <dgm:prSet phldrT="[Text]"/>
      <dgm:spPr/>
      <dgm:t>
        <a:bodyPr/>
        <a:lstStyle/>
        <a:p>
          <a:r>
            <a:rPr lang="en-US" dirty="0" smtClean="0"/>
            <a:t>Method Abstract</a:t>
          </a:r>
          <a:endParaRPr lang="en-US" dirty="0"/>
        </a:p>
      </dgm:t>
    </dgm:pt>
    <dgm:pt modelId="{622A06E9-406D-43CB-95B3-63D53A8CE9C2}" type="parTrans" cxnId="{7AC82FB7-A475-4AD8-B30E-D8C9E543FF26}">
      <dgm:prSet/>
      <dgm:spPr/>
      <dgm:t>
        <a:bodyPr/>
        <a:lstStyle/>
        <a:p>
          <a:endParaRPr lang="en-US"/>
        </a:p>
      </dgm:t>
    </dgm:pt>
    <dgm:pt modelId="{EF76DCEF-3C12-475D-AA35-7034D3E5A573}" type="sibTrans" cxnId="{7AC82FB7-A475-4AD8-B30E-D8C9E543FF26}">
      <dgm:prSet/>
      <dgm:spPr/>
      <dgm:t>
        <a:bodyPr/>
        <a:lstStyle/>
        <a:p>
          <a:endParaRPr lang="en-US"/>
        </a:p>
      </dgm:t>
    </dgm:pt>
    <dgm:pt modelId="{94035177-A29B-4D17-938A-1C8D4D016AEC}">
      <dgm:prSet phldrT="[Text]"/>
      <dgm:spPr/>
      <dgm:t>
        <a:bodyPr/>
        <a:lstStyle/>
        <a:p>
          <a:r>
            <a:rPr lang="en-US" dirty="0" err="1" smtClean="0"/>
            <a:t>Tidak</a:t>
          </a:r>
          <a:r>
            <a:rPr lang="en-US" dirty="0" smtClean="0"/>
            <a:t> </a:t>
          </a:r>
          <a:r>
            <a:rPr lang="en-US" dirty="0" err="1" smtClean="0"/>
            <a:t>ada</a:t>
          </a:r>
          <a:r>
            <a:rPr lang="en-US" dirty="0" smtClean="0"/>
            <a:t> </a:t>
          </a:r>
          <a:r>
            <a:rPr lang="en-US" dirty="0" err="1" smtClean="0"/>
            <a:t>Konstruktor</a:t>
          </a:r>
          <a:endParaRPr lang="en-US" dirty="0"/>
        </a:p>
      </dgm:t>
    </dgm:pt>
    <dgm:pt modelId="{192A9FBB-AD28-4C1B-90F2-DA1E8E5FEC0E}" type="parTrans" cxnId="{F278A69D-DE56-4F57-B344-D371AAF564F1}">
      <dgm:prSet/>
      <dgm:spPr/>
      <dgm:t>
        <a:bodyPr/>
        <a:lstStyle/>
        <a:p>
          <a:endParaRPr lang="en-US"/>
        </a:p>
      </dgm:t>
    </dgm:pt>
    <dgm:pt modelId="{88DDDE7F-B8AF-48E5-B55A-FA537471558C}" type="sibTrans" cxnId="{F278A69D-DE56-4F57-B344-D371AAF564F1}">
      <dgm:prSet/>
      <dgm:spPr/>
      <dgm:t>
        <a:bodyPr/>
        <a:lstStyle/>
        <a:p>
          <a:endParaRPr lang="en-US"/>
        </a:p>
      </dgm:t>
    </dgm:pt>
    <dgm:pt modelId="{D3C8DDD6-5AA3-49C7-977C-9B0D5E5CD972}" type="pres">
      <dgm:prSet presAssocID="{EDDBD356-004C-456D-8A79-F6D3BD1AC21D}" presName="linear" presStyleCnt="0">
        <dgm:presLayoutVars>
          <dgm:dir/>
          <dgm:animLvl val="lvl"/>
          <dgm:resizeHandles val="exact"/>
        </dgm:presLayoutVars>
      </dgm:prSet>
      <dgm:spPr/>
      <dgm:t>
        <a:bodyPr/>
        <a:lstStyle/>
        <a:p>
          <a:endParaRPr lang="en-US"/>
        </a:p>
      </dgm:t>
    </dgm:pt>
    <dgm:pt modelId="{EA747855-81E8-4E6F-9AD1-C16C87888B76}" type="pres">
      <dgm:prSet presAssocID="{FFD4C207-8D9B-4EE6-A14D-26469D8E47E3}" presName="parentLin" presStyleCnt="0"/>
      <dgm:spPr/>
    </dgm:pt>
    <dgm:pt modelId="{F047C6DD-C84B-4812-9DC7-591A0B1FB3FB}" type="pres">
      <dgm:prSet presAssocID="{FFD4C207-8D9B-4EE6-A14D-26469D8E47E3}" presName="parentLeftMargin" presStyleLbl="node1" presStyleIdx="0" presStyleCnt="3"/>
      <dgm:spPr/>
      <dgm:t>
        <a:bodyPr/>
        <a:lstStyle/>
        <a:p>
          <a:endParaRPr lang="en-US"/>
        </a:p>
      </dgm:t>
    </dgm:pt>
    <dgm:pt modelId="{29E84062-DF56-4593-9F40-78FCA5393E52}" type="pres">
      <dgm:prSet presAssocID="{FFD4C207-8D9B-4EE6-A14D-26469D8E47E3}" presName="parentText" presStyleLbl="node1" presStyleIdx="0" presStyleCnt="3">
        <dgm:presLayoutVars>
          <dgm:chMax val="0"/>
          <dgm:bulletEnabled val="1"/>
        </dgm:presLayoutVars>
      </dgm:prSet>
      <dgm:spPr/>
      <dgm:t>
        <a:bodyPr/>
        <a:lstStyle/>
        <a:p>
          <a:endParaRPr lang="en-US"/>
        </a:p>
      </dgm:t>
    </dgm:pt>
    <dgm:pt modelId="{1042DFA7-7EFD-4F12-8A96-338FE9C5618E}" type="pres">
      <dgm:prSet presAssocID="{FFD4C207-8D9B-4EE6-A14D-26469D8E47E3}" presName="negativeSpace" presStyleCnt="0"/>
      <dgm:spPr/>
    </dgm:pt>
    <dgm:pt modelId="{E23FB145-0E26-4CD4-AA94-1BA9A931C9D9}" type="pres">
      <dgm:prSet presAssocID="{FFD4C207-8D9B-4EE6-A14D-26469D8E47E3}" presName="childText" presStyleLbl="conFgAcc1" presStyleIdx="0" presStyleCnt="3">
        <dgm:presLayoutVars>
          <dgm:bulletEnabled val="1"/>
        </dgm:presLayoutVars>
      </dgm:prSet>
      <dgm:spPr/>
    </dgm:pt>
    <dgm:pt modelId="{5F876449-8D7E-4A89-A431-9A75EB2B0B9C}" type="pres">
      <dgm:prSet presAssocID="{89DE4A8C-F73A-426F-9F5D-A751EAFFEB6E}" presName="spaceBetweenRectangles" presStyleCnt="0"/>
      <dgm:spPr/>
    </dgm:pt>
    <dgm:pt modelId="{28D931C7-1426-4429-B161-AE0696FAD332}" type="pres">
      <dgm:prSet presAssocID="{9B4AE4A0-915A-49FB-8953-839AF64DDCA0}" presName="parentLin" presStyleCnt="0"/>
      <dgm:spPr/>
    </dgm:pt>
    <dgm:pt modelId="{F8AD0E52-C55D-43AC-97CB-BCA0FEFB51D2}" type="pres">
      <dgm:prSet presAssocID="{9B4AE4A0-915A-49FB-8953-839AF64DDCA0}" presName="parentLeftMargin" presStyleLbl="node1" presStyleIdx="0" presStyleCnt="3"/>
      <dgm:spPr/>
      <dgm:t>
        <a:bodyPr/>
        <a:lstStyle/>
        <a:p>
          <a:endParaRPr lang="en-US"/>
        </a:p>
      </dgm:t>
    </dgm:pt>
    <dgm:pt modelId="{904C3E09-E856-4E9A-9CE7-16A63703B50B}" type="pres">
      <dgm:prSet presAssocID="{9B4AE4A0-915A-49FB-8953-839AF64DDCA0}" presName="parentText" presStyleLbl="node1" presStyleIdx="1" presStyleCnt="3">
        <dgm:presLayoutVars>
          <dgm:chMax val="0"/>
          <dgm:bulletEnabled val="1"/>
        </dgm:presLayoutVars>
      </dgm:prSet>
      <dgm:spPr/>
      <dgm:t>
        <a:bodyPr/>
        <a:lstStyle/>
        <a:p>
          <a:endParaRPr lang="en-US"/>
        </a:p>
      </dgm:t>
    </dgm:pt>
    <dgm:pt modelId="{C335E721-D041-4304-AB3E-A1ABED0C921E}" type="pres">
      <dgm:prSet presAssocID="{9B4AE4A0-915A-49FB-8953-839AF64DDCA0}" presName="negativeSpace" presStyleCnt="0"/>
      <dgm:spPr/>
    </dgm:pt>
    <dgm:pt modelId="{E19DE47E-9422-44D1-A4A2-42778185D7B8}" type="pres">
      <dgm:prSet presAssocID="{9B4AE4A0-915A-49FB-8953-839AF64DDCA0}" presName="childText" presStyleLbl="conFgAcc1" presStyleIdx="1" presStyleCnt="3">
        <dgm:presLayoutVars>
          <dgm:bulletEnabled val="1"/>
        </dgm:presLayoutVars>
      </dgm:prSet>
      <dgm:spPr/>
    </dgm:pt>
    <dgm:pt modelId="{469B553E-FF1D-4012-87A8-179CE8053596}" type="pres">
      <dgm:prSet presAssocID="{EF76DCEF-3C12-475D-AA35-7034D3E5A573}" presName="spaceBetweenRectangles" presStyleCnt="0"/>
      <dgm:spPr/>
    </dgm:pt>
    <dgm:pt modelId="{24364E7E-655C-4DAF-A9EF-D9EEFBE9A994}" type="pres">
      <dgm:prSet presAssocID="{94035177-A29B-4D17-938A-1C8D4D016AEC}" presName="parentLin" presStyleCnt="0"/>
      <dgm:spPr/>
    </dgm:pt>
    <dgm:pt modelId="{E3966C57-DCCA-47BF-B4ED-5901F8207E64}" type="pres">
      <dgm:prSet presAssocID="{94035177-A29B-4D17-938A-1C8D4D016AEC}" presName="parentLeftMargin" presStyleLbl="node1" presStyleIdx="1" presStyleCnt="3"/>
      <dgm:spPr/>
      <dgm:t>
        <a:bodyPr/>
        <a:lstStyle/>
        <a:p>
          <a:endParaRPr lang="en-US"/>
        </a:p>
      </dgm:t>
    </dgm:pt>
    <dgm:pt modelId="{734A9268-ECAD-4176-A71F-442109755EA2}" type="pres">
      <dgm:prSet presAssocID="{94035177-A29B-4D17-938A-1C8D4D016AEC}" presName="parentText" presStyleLbl="node1" presStyleIdx="2" presStyleCnt="3">
        <dgm:presLayoutVars>
          <dgm:chMax val="0"/>
          <dgm:bulletEnabled val="1"/>
        </dgm:presLayoutVars>
      </dgm:prSet>
      <dgm:spPr/>
      <dgm:t>
        <a:bodyPr/>
        <a:lstStyle/>
        <a:p>
          <a:endParaRPr lang="en-US"/>
        </a:p>
      </dgm:t>
    </dgm:pt>
    <dgm:pt modelId="{F27D6298-98A1-487B-9D2F-538F18900CCF}" type="pres">
      <dgm:prSet presAssocID="{94035177-A29B-4D17-938A-1C8D4D016AEC}" presName="negativeSpace" presStyleCnt="0"/>
      <dgm:spPr/>
    </dgm:pt>
    <dgm:pt modelId="{00ACD4BC-1A66-4D32-B786-3BF36863C329}" type="pres">
      <dgm:prSet presAssocID="{94035177-A29B-4D17-938A-1C8D4D016AEC}" presName="childText" presStyleLbl="conFgAcc1" presStyleIdx="2" presStyleCnt="3">
        <dgm:presLayoutVars>
          <dgm:bulletEnabled val="1"/>
        </dgm:presLayoutVars>
      </dgm:prSet>
      <dgm:spPr/>
    </dgm:pt>
  </dgm:ptLst>
  <dgm:cxnLst>
    <dgm:cxn modelId="{F278A69D-DE56-4F57-B344-D371AAF564F1}" srcId="{EDDBD356-004C-456D-8A79-F6D3BD1AC21D}" destId="{94035177-A29B-4D17-938A-1C8D4D016AEC}" srcOrd="2" destOrd="0" parTransId="{192A9FBB-AD28-4C1B-90F2-DA1E8E5FEC0E}" sibTransId="{88DDDE7F-B8AF-48E5-B55A-FA537471558C}"/>
    <dgm:cxn modelId="{50704E0E-8CB4-4F49-9A90-1297D63A96C9}" type="presOf" srcId="{94035177-A29B-4D17-938A-1C8D4D016AEC}" destId="{734A9268-ECAD-4176-A71F-442109755EA2}" srcOrd="1" destOrd="0" presId="urn:microsoft.com/office/officeart/2005/8/layout/list1"/>
    <dgm:cxn modelId="{2D24BD85-1203-4409-A1D5-79B207098AC2}" type="presOf" srcId="{FFD4C207-8D9B-4EE6-A14D-26469D8E47E3}" destId="{F047C6DD-C84B-4812-9DC7-591A0B1FB3FB}" srcOrd="0" destOrd="0" presId="urn:microsoft.com/office/officeart/2005/8/layout/list1"/>
    <dgm:cxn modelId="{A3E0BCC3-7259-4F9D-A227-740F85EDE1EC}" type="presOf" srcId="{9B4AE4A0-915A-49FB-8953-839AF64DDCA0}" destId="{904C3E09-E856-4E9A-9CE7-16A63703B50B}" srcOrd="1" destOrd="0" presId="urn:microsoft.com/office/officeart/2005/8/layout/list1"/>
    <dgm:cxn modelId="{8BC3D6B5-C563-4752-8CBB-1DEFD4CB3E0D}" srcId="{EDDBD356-004C-456D-8A79-F6D3BD1AC21D}" destId="{FFD4C207-8D9B-4EE6-A14D-26469D8E47E3}" srcOrd="0" destOrd="0" parTransId="{55A4FF69-5017-4F98-8989-CF475EA58F3A}" sibTransId="{89DE4A8C-F73A-426F-9F5D-A751EAFFEB6E}"/>
    <dgm:cxn modelId="{24335875-79B3-4FCE-A467-14BF93993997}" type="presOf" srcId="{94035177-A29B-4D17-938A-1C8D4D016AEC}" destId="{E3966C57-DCCA-47BF-B4ED-5901F8207E64}" srcOrd="0" destOrd="0" presId="urn:microsoft.com/office/officeart/2005/8/layout/list1"/>
    <dgm:cxn modelId="{3631DA38-F80A-4488-94B1-DFC7BE394EC1}" type="presOf" srcId="{9B4AE4A0-915A-49FB-8953-839AF64DDCA0}" destId="{F8AD0E52-C55D-43AC-97CB-BCA0FEFB51D2}" srcOrd="0" destOrd="0" presId="urn:microsoft.com/office/officeart/2005/8/layout/list1"/>
    <dgm:cxn modelId="{3C11C89D-85FA-487A-B485-B614BD52C853}" type="presOf" srcId="{EDDBD356-004C-456D-8A79-F6D3BD1AC21D}" destId="{D3C8DDD6-5AA3-49C7-977C-9B0D5E5CD972}" srcOrd="0" destOrd="0" presId="urn:microsoft.com/office/officeart/2005/8/layout/list1"/>
    <dgm:cxn modelId="{CC0D663F-2FBF-4B08-815D-3707302E53D3}" type="presOf" srcId="{FFD4C207-8D9B-4EE6-A14D-26469D8E47E3}" destId="{29E84062-DF56-4593-9F40-78FCA5393E52}" srcOrd="1" destOrd="0" presId="urn:microsoft.com/office/officeart/2005/8/layout/list1"/>
    <dgm:cxn modelId="{7AC82FB7-A475-4AD8-B30E-D8C9E543FF26}" srcId="{EDDBD356-004C-456D-8A79-F6D3BD1AC21D}" destId="{9B4AE4A0-915A-49FB-8953-839AF64DDCA0}" srcOrd="1" destOrd="0" parTransId="{622A06E9-406D-43CB-95B3-63D53A8CE9C2}" sibTransId="{EF76DCEF-3C12-475D-AA35-7034D3E5A573}"/>
    <dgm:cxn modelId="{C8E26D46-4BB2-4BF6-A48B-CD447A52CEF9}" type="presParOf" srcId="{D3C8DDD6-5AA3-49C7-977C-9B0D5E5CD972}" destId="{EA747855-81E8-4E6F-9AD1-C16C87888B76}" srcOrd="0" destOrd="0" presId="urn:microsoft.com/office/officeart/2005/8/layout/list1"/>
    <dgm:cxn modelId="{8371722F-64E8-4DCC-9505-910B4092ED5C}" type="presParOf" srcId="{EA747855-81E8-4E6F-9AD1-C16C87888B76}" destId="{F047C6DD-C84B-4812-9DC7-591A0B1FB3FB}" srcOrd="0" destOrd="0" presId="urn:microsoft.com/office/officeart/2005/8/layout/list1"/>
    <dgm:cxn modelId="{B7FAE7E5-693C-4892-BAC1-BD2B3D928A24}" type="presParOf" srcId="{EA747855-81E8-4E6F-9AD1-C16C87888B76}" destId="{29E84062-DF56-4593-9F40-78FCA5393E52}" srcOrd="1" destOrd="0" presId="urn:microsoft.com/office/officeart/2005/8/layout/list1"/>
    <dgm:cxn modelId="{9AE0425D-F185-4E81-9170-A650C4D3127B}" type="presParOf" srcId="{D3C8DDD6-5AA3-49C7-977C-9B0D5E5CD972}" destId="{1042DFA7-7EFD-4F12-8A96-338FE9C5618E}" srcOrd="1" destOrd="0" presId="urn:microsoft.com/office/officeart/2005/8/layout/list1"/>
    <dgm:cxn modelId="{A3D28088-3BA4-428F-99D9-448107501749}" type="presParOf" srcId="{D3C8DDD6-5AA3-49C7-977C-9B0D5E5CD972}" destId="{E23FB145-0E26-4CD4-AA94-1BA9A931C9D9}" srcOrd="2" destOrd="0" presId="urn:microsoft.com/office/officeart/2005/8/layout/list1"/>
    <dgm:cxn modelId="{5DC8AC8F-7D72-4CB9-9E9C-0BED3A98329C}" type="presParOf" srcId="{D3C8DDD6-5AA3-49C7-977C-9B0D5E5CD972}" destId="{5F876449-8D7E-4A89-A431-9A75EB2B0B9C}" srcOrd="3" destOrd="0" presId="urn:microsoft.com/office/officeart/2005/8/layout/list1"/>
    <dgm:cxn modelId="{DA44EEE2-758D-447D-887B-ED1648A238D2}" type="presParOf" srcId="{D3C8DDD6-5AA3-49C7-977C-9B0D5E5CD972}" destId="{28D931C7-1426-4429-B161-AE0696FAD332}" srcOrd="4" destOrd="0" presId="urn:microsoft.com/office/officeart/2005/8/layout/list1"/>
    <dgm:cxn modelId="{42C5422E-80F6-46D6-9A5B-A49ECA50825B}" type="presParOf" srcId="{28D931C7-1426-4429-B161-AE0696FAD332}" destId="{F8AD0E52-C55D-43AC-97CB-BCA0FEFB51D2}" srcOrd="0" destOrd="0" presId="urn:microsoft.com/office/officeart/2005/8/layout/list1"/>
    <dgm:cxn modelId="{BC195748-BE96-43C7-8F7D-93BEF8AC68B6}" type="presParOf" srcId="{28D931C7-1426-4429-B161-AE0696FAD332}" destId="{904C3E09-E856-4E9A-9CE7-16A63703B50B}" srcOrd="1" destOrd="0" presId="urn:microsoft.com/office/officeart/2005/8/layout/list1"/>
    <dgm:cxn modelId="{B1FC60FB-CE8A-49E3-B717-DA4DED730AAF}" type="presParOf" srcId="{D3C8DDD6-5AA3-49C7-977C-9B0D5E5CD972}" destId="{C335E721-D041-4304-AB3E-A1ABED0C921E}" srcOrd="5" destOrd="0" presId="urn:microsoft.com/office/officeart/2005/8/layout/list1"/>
    <dgm:cxn modelId="{C51E4867-DB74-4FBD-8F52-3FC4FEE95EFE}" type="presParOf" srcId="{D3C8DDD6-5AA3-49C7-977C-9B0D5E5CD972}" destId="{E19DE47E-9422-44D1-A4A2-42778185D7B8}" srcOrd="6" destOrd="0" presId="urn:microsoft.com/office/officeart/2005/8/layout/list1"/>
    <dgm:cxn modelId="{0DB2F979-3141-4D1F-A09E-4E926CF7CBA9}" type="presParOf" srcId="{D3C8DDD6-5AA3-49C7-977C-9B0D5E5CD972}" destId="{469B553E-FF1D-4012-87A8-179CE8053596}" srcOrd="7" destOrd="0" presId="urn:microsoft.com/office/officeart/2005/8/layout/list1"/>
    <dgm:cxn modelId="{C410D70A-E579-4B41-BF1B-A3F21F2F65C1}" type="presParOf" srcId="{D3C8DDD6-5AA3-49C7-977C-9B0D5E5CD972}" destId="{24364E7E-655C-4DAF-A9EF-D9EEFBE9A994}" srcOrd="8" destOrd="0" presId="urn:microsoft.com/office/officeart/2005/8/layout/list1"/>
    <dgm:cxn modelId="{A373C42E-928F-4CB2-B3C3-5DE9633A91EF}" type="presParOf" srcId="{24364E7E-655C-4DAF-A9EF-D9EEFBE9A994}" destId="{E3966C57-DCCA-47BF-B4ED-5901F8207E64}" srcOrd="0" destOrd="0" presId="urn:microsoft.com/office/officeart/2005/8/layout/list1"/>
    <dgm:cxn modelId="{1E939EBC-EB21-4A51-BC80-9735784FD626}" type="presParOf" srcId="{24364E7E-655C-4DAF-A9EF-D9EEFBE9A994}" destId="{734A9268-ECAD-4176-A71F-442109755EA2}" srcOrd="1" destOrd="0" presId="urn:microsoft.com/office/officeart/2005/8/layout/list1"/>
    <dgm:cxn modelId="{1AA0847A-D4EA-4BFF-A9F1-FF27C2104C7F}" type="presParOf" srcId="{D3C8DDD6-5AA3-49C7-977C-9B0D5E5CD972}" destId="{F27D6298-98A1-487B-9D2F-538F18900CCF}" srcOrd="9" destOrd="0" presId="urn:microsoft.com/office/officeart/2005/8/layout/list1"/>
    <dgm:cxn modelId="{FBC0C0D5-229E-4C41-9E9E-C39F122AD0B5}" type="presParOf" srcId="{D3C8DDD6-5AA3-49C7-977C-9B0D5E5CD972}" destId="{00ACD4BC-1A66-4D32-B786-3BF36863C32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FB145-0E26-4CD4-AA94-1BA9A931C9D9}">
      <dsp:nvSpPr>
        <dsp:cNvPr id="0" name=""/>
        <dsp:cNvSpPr/>
      </dsp:nvSpPr>
      <dsp:spPr>
        <a:xfrm>
          <a:off x="0" y="388087"/>
          <a:ext cx="8407400"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E84062-DF56-4593-9F40-78FCA5393E52}">
      <dsp:nvSpPr>
        <dsp:cNvPr id="0" name=""/>
        <dsp:cNvSpPr/>
      </dsp:nvSpPr>
      <dsp:spPr>
        <a:xfrm>
          <a:off x="420370" y="19087"/>
          <a:ext cx="5885180" cy="738000"/>
        </a:xfrm>
        <a:prstGeom prst="round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2446" tIns="0" rIns="222446" bIns="0" numCol="1" spcCol="1270" anchor="ctr" anchorCtr="0">
          <a:noAutofit/>
        </a:bodyPr>
        <a:lstStyle/>
        <a:p>
          <a:pPr lvl="0" algn="l" defTabSz="1111250">
            <a:lnSpc>
              <a:spcPct val="90000"/>
            </a:lnSpc>
            <a:spcBef>
              <a:spcPct val="0"/>
            </a:spcBef>
            <a:spcAft>
              <a:spcPct val="35000"/>
            </a:spcAft>
          </a:pPr>
          <a:r>
            <a:rPr lang="en-US" sz="2500" kern="1200" dirty="0" err="1" smtClean="0"/>
            <a:t>Konstanta</a:t>
          </a:r>
          <a:endParaRPr lang="en-US" sz="2500" kern="1200" dirty="0"/>
        </a:p>
      </dsp:txBody>
      <dsp:txXfrm>
        <a:off x="456396" y="55113"/>
        <a:ext cx="5813128" cy="665948"/>
      </dsp:txXfrm>
    </dsp:sp>
    <dsp:sp modelId="{E19DE47E-9422-44D1-A4A2-42778185D7B8}">
      <dsp:nvSpPr>
        <dsp:cNvPr id="0" name=""/>
        <dsp:cNvSpPr/>
      </dsp:nvSpPr>
      <dsp:spPr>
        <a:xfrm>
          <a:off x="0" y="1522087"/>
          <a:ext cx="8407400"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04C3E09-E856-4E9A-9CE7-16A63703B50B}">
      <dsp:nvSpPr>
        <dsp:cNvPr id="0" name=""/>
        <dsp:cNvSpPr/>
      </dsp:nvSpPr>
      <dsp:spPr>
        <a:xfrm>
          <a:off x="420370" y="1153087"/>
          <a:ext cx="5885180" cy="738000"/>
        </a:xfrm>
        <a:prstGeom prst="round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2446" tIns="0" rIns="222446" bIns="0" numCol="1" spcCol="1270" anchor="ctr" anchorCtr="0">
          <a:noAutofit/>
        </a:bodyPr>
        <a:lstStyle/>
        <a:p>
          <a:pPr lvl="0" algn="l" defTabSz="1111250">
            <a:lnSpc>
              <a:spcPct val="90000"/>
            </a:lnSpc>
            <a:spcBef>
              <a:spcPct val="0"/>
            </a:spcBef>
            <a:spcAft>
              <a:spcPct val="35000"/>
            </a:spcAft>
          </a:pPr>
          <a:r>
            <a:rPr lang="en-US" sz="2500" kern="1200" dirty="0" smtClean="0"/>
            <a:t>Method Abstract</a:t>
          </a:r>
          <a:endParaRPr lang="en-US" sz="2500" kern="1200" dirty="0"/>
        </a:p>
      </dsp:txBody>
      <dsp:txXfrm>
        <a:off x="456396" y="1189113"/>
        <a:ext cx="5813128" cy="665948"/>
      </dsp:txXfrm>
    </dsp:sp>
    <dsp:sp modelId="{00ACD4BC-1A66-4D32-B786-3BF36863C329}">
      <dsp:nvSpPr>
        <dsp:cNvPr id="0" name=""/>
        <dsp:cNvSpPr/>
      </dsp:nvSpPr>
      <dsp:spPr>
        <a:xfrm>
          <a:off x="0" y="2656087"/>
          <a:ext cx="8407400"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34A9268-ECAD-4176-A71F-442109755EA2}">
      <dsp:nvSpPr>
        <dsp:cNvPr id="0" name=""/>
        <dsp:cNvSpPr/>
      </dsp:nvSpPr>
      <dsp:spPr>
        <a:xfrm>
          <a:off x="420370" y="2287087"/>
          <a:ext cx="5885180" cy="738000"/>
        </a:xfrm>
        <a:prstGeom prst="round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2446" tIns="0" rIns="222446" bIns="0" numCol="1" spcCol="1270" anchor="ctr" anchorCtr="0">
          <a:noAutofit/>
        </a:bodyPr>
        <a:lstStyle/>
        <a:p>
          <a:pPr lvl="0" algn="l" defTabSz="1111250">
            <a:lnSpc>
              <a:spcPct val="90000"/>
            </a:lnSpc>
            <a:spcBef>
              <a:spcPct val="0"/>
            </a:spcBef>
            <a:spcAft>
              <a:spcPct val="35000"/>
            </a:spcAft>
          </a:pPr>
          <a:r>
            <a:rPr lang="en-US" sz="2500" kern="1200" dirty="0" err="1" smtClean="0"/>
            <a:t>Tidak</a:t>
          </a:r>
          <a:r>
            <a:rPr lang="en-US" sz="2500" kern="1200" dirty="0" smtClean="0"/>
            <a:t> </a:t>
          </a:r>
          <a:r>
            <a:rPr lang="en-US" sz="2500" kern="1200" dirty="0" err="1" smtClean="0"/>
            <a:t>ada</a:t>
          </a:r>
          <a:r>
            <a:rPr lang="en-US" sz="2500" kern="1200" dirty="0" smtClean="0"/>
            <a:t> </a:t>
          </a:r>
          <a:r>
            <a:rPr lang="en-US" sz="2500" kern="1200" dirty="0" err="1" smtClean="0"/>
            <a:t>Konstruktor</a:t>
          </a:r>
          <a:endParaRPr lang="en-US" sz="2500" kern="1200" dirty="0"/>
        </a:p>
      </dsp:txBody>
      <dsp:txXfrm>
        <a:off x="456396" y="2323113"/>
        <a:ext cx="5813128"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B8463-2559-4D4C-8BF3-B4E88CD0FDB7}" type="datetimeFigureOut">
              <a:rPr lang="en-US" smtClean="0"/>
              <a:t>3/21/2016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6EF4E-FF0C-460D-BABB-8D0B86421720}" type="slidenum">
              <a:rPr lang="en-US" smtClean="0"/>
              <a:t>‹#›</a:t>
            </a:fld>
            <a:endParaRPr lang="en-US"/>
          </a:p>
        </p:txBody>
      </p:sp>
    </p:spTree>
    <p:extLst>
      <p:ext uri="{BB962C8B-B14F-4D97-AF65-F5344CB8AC3E}">
        <p14:creationId xmlns:p14="http://schemas.microsoft.com/office/powerpoint/2010/main" val="3198644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Kalo</a:t>
            </a:r>
            <a:r>
              <a:rPr lang="en-US" dirty="0" smtClean="0"/>
              <a:t> </a:t>
            </a:r>
            <a:r>
              <a:rPr lang="en-US" dirty="0" err="1" smtClean="0"/>
              <a:t>bisa</a:t>
            </a:r>
            <a:r>
              <a:rPr lang="en-US" dirty="0" smtClean="0"/>
              <a:t>, </a:t>
            </a:r>
            <a:r>
              <a:rPr lang="en-US" dirty="0" err="1" smtClean="0"/>
              <a:t>apakah</a:t>
            </a:r>
            <a:r>
              <a:rPr lang="en-US" dirty="0" smtClean="0"/>
              <a:t> </a:t>
            </a:r>
            <a:r>
              <a:rPr lang="en-US" dirty="0" err="1" smtClean="0"/>
              <a:t>fungsi</a:t>
            </a:r>
            <a:r>
              <a:rPr lang="en-US" baseline="0" dirty="0" smtClean="0"/>
              <a:t> </a:t>
            </a:r>
            <a:r>
              <a:rPr lang="en-US" baseline="0" dirty="0" err="1" smtClean="0"/>
              <a:t>konstruktor</a:t>
            </a:r>
            <a:r>
              <a:rPr lang="en-US" baseline="0" dirty="0" smtClean="0"/>
              <a:t> </a:t>
            </a:r>
            <a:r>
              <a:rPr lang="en-US" baseline="0" dirty="0" err="1" smtClean="0"/>
              <a:t>tersebut</a:t>
            </a:r>
            <a:r>
              <a:rPr lang="en-US" baseline="0" dirty="0" smtClean="0"/>
              <a:t> </a:t>
            </a:r>
            <a:r>
              <a:rPr lang="en-US" baseline="0" dirty="0" err="1" smtClean="0"/>
              <a:t>harus</a:t>
            </a:r>
            <a:r>
              <a:rPr lang="en-US" baseline="0" dirty="0" smtClean="0"/>
              <a:t> </a:t>
            </a:r>
            <a:r>
              <a:rPr lang="en-US" baseline="0" dirty="0" err="1" smtClean="0"/>
              <a:t>dituliskan</a:t>
            </a:r>
            <a:r>
              <a:rPr lang="en-US" dirty="0" smtClean="0"/>
              <a:t>?</a:t>
            </a:r>
            <a:endParaRPr lang="en-US" dirty="0"/>
          </a:p>
        </p:txBody>
      </p:sp>
      <p:sp>
        <p:nvSpPr>
          <p:cNvPr id="4" name="Slide Number Placeholder 3"/>
          <p:cNvSpPr>
            <a:spLocks noGrp="1"/>
          </p:cNvSpPr>
          <p:nvPr>
            <p:ph type="sldNum" sz="quarter" idx="10"/>
          </p:nvPr>
        </p:nvSpPr>
        <p:spPr/>
        <p:txBody>
          <a:bodyPr/>
          <a:lstStyle/>
          <a:p>
            <a:fld id="{61E609FA-AD66-4EDE-83C4-F9C1A169E96B}" type="slidenum">
              <a:rPr lang="en-US" smtClean="0"/>
              <a:t>8</a:t>
            </a:fld>
            <a:endParaRPr lang="en-US"/>
          </a:p>
        </p:txBody>
      </p:sp>
    </p:spTree>
    <p:extLst>
      <p:ext uri="{BB962C8B-B14F-4D97-AF65-F5344CB8AC3E}">
        <p14:creationId xmlns:p14="http://schemas.microsoft.com/office/powerpoint/2010/main" val="26227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Normally, in order for a method to be called from one class to another, both classes need to be present at compile time so the Java compiler can check to ensure that the method signatures are compatible. This requirement by itself makes for a static and </a:t>
            </a:r>
            <a:r>
              <a:rPr lang="en-US" dirty="0" err="1" smtClean="0"/>
              <a:t>nonextensible</a:t>
            </a:r>
            <a:r>
              <a:rPr lang="en-US" dirty="0" smtClean="0"/>
              <a:t> classing environment. Inevitably in a system like this, functionality gets pushed up higher and higher in the class hierarchy so that the mechanisms will be available to more and more subclasses. Interfaces are designed to avoid this problem. They disconnect the definition of a method or set of methods from the inheritance hierarchy. Since interfaces are in a different hierarchy from classes, it is possible for classes that are unrelated in terms of the class hierarchy to implement the same interface. This is where the real power of interfaces is realized.</a:t>
            </a:r>
          </a:p>
          <a:p>
            <a:endParaRPr lang="en-US" dirty="0"/>
          </a:p>
        </p:txBody>
      </p:sp>
      <p:sp>
        <p:nvSpPr>
          <p:cNvPr id="4" name="Slide Number Placeholder 3"/>
          <p:cNvSpPr>
            <a:spLocks noGrp="1"/>
          </p:cNvSpPr>
          <p:nvPr>
            <p:ph type="sldNum" sz="quarter" idx="10"/>
          </p:nvPr>
        </p:nvSpPr>
        <p:spPr/>
        <p:txBody>
          <a:bodyPr/>
          <a:lstStyle/>
          <a:p>
            <a:fld id="{61E609FA-AD66-4EDE-83C4-F9C1A169E96B}" type="slidenum">
              <a:rPr lang="en-US" smtClean="0"/>
              <a:t>15</a:t>
            </a:fld>
            <a:endParaRPr lang="en-US"/>
          </a:p>
        </p:txBody>
      </p:sp>
    </p:spTree>
    <p:extLst>
      <p:ext uri="{BB962C8B-B14F-4D97-AF65-F5344CB8AC3E}">
        <p14:creationId xmlns:p14="http://schemas.microsoft.com/office/powerpoint/2010/main" val="3624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Konstanta</a:t>
            </a:r>
            <a:r>
              <a:rPr lang="en-US" baseline="0" dirty="0" smtClean="0"/>
              <a:t> static </a:t>
            </a:r>
            <a:r>
              <a:rPr lang="en-US" baseline="0" dirty="0" err="1" smtClean="0"/>
              <a:t>dapat</a:t>
            </a:r>
            <a:r>
              <a:rPr lang="en-US" baseline="0" dirty="0" smtClean="0"/>
              <a:t> </a:t>
            </a:r>
            <a:r>
              <a:rPr lang="en-US" baseline="0" dirty="0" err="1" smtClean="0"/>
              <a:t>dipanggil</a:t>
            </a:r>
            <a:r>
              <a:rPr lang="en-US" baseline="0" dirty="0" smtClean="0"/>
              <a:t> </a:t>
            </a:r>
            <a:r>
              <a:rPr lang="en-US" baseline="0" dirty="0" err="1" smtClean="0"/>
              <a:t>melalui</a:t>
            </a:r>
            <a:r>
              <a:rPr lang="en-US" baseline="0" dirty="0" smtClean="0"/>
              <a:t> </a:t>
            </a:r>
            <a:r>
              <a:rPr lang="en-US" baseline="0" dirty="0" err="1" smtClean="0"/>
              <a:t>objek</a:t>
            </a:r>
            <a:r>
              <a:rPr lang="en-US" baseline="0" dirty="0" smtClean="0"/>
              <a:t> </a:t>
            </a:r>
            <a:r>
              <a:rPr lang="en-US" baseline="0" dirty="0" err="1" smtClean="0"/>
              <a:t>atau</a:t>
            </a:r>
            <a:r>
              <a:rPr lang="en-US" baseline="0" dirty="0" smtClean="0"/>
              <a:t> </a:t>
            </a:r>
            <a:r>
              <a:rPr lang="en-US" baseline="0" dirty="0" err="1" smtClean="0"/>
              <a:t>nama</a:t>
            </a:r>
            <a:r>
              <a:rPr lang="en-US" baseline="0" dirty="0" smtClean="0"/>
              <a:t> class.</a:t>
            </a:r>
          </a:p>
          <a:p>
            <a:r>
              <a:rPr lang="en-US" baseline="0" dirty="0" err="1" smtClean="0"/>
              <a:t>Sedangkan</a:t>
            </a:r>
            <a:r>
              <a:rPr lang="en-US" baseline="0" dirty="0" smtClean="0"/>
              <a:t> </a:t>
            </a:r>
            <a:r>
              <a:rPr lang="en-US" baseline="0" dirty="0" err="1" smtClean="0"/>
              <a:t>konstanta</a:t>
            </a:r>
            <a:r>
              <a:rPr lang="en-US" baseline="0" dirty="0" smtClean="0"/>
              <a:t> non-static </a:t>
            </a:r>
            <a:r>
              <a:rPr lang="en-US" baseline="0" dirty="0" err="1" smtClean="0"/>
              <a:t>hanya</a:t>
            </a:r>
            <a:r>
              <a:rPr lang="en-US" baseline="0" dirty="0" smtClean="0"/>
              <a:t> </a:t>
            </a:r>
            <a:r>
              <a:rPr lang="en-US" baseline="0" dirty="0" err="1" smtClean="0"/>
              <a:t>dapat</a:t>
            </a:r>
            <a:r>
              <a:rPr lang="en-US" baseline="0" dirty="0" smtClean="0"/>
              <a:t> </a:t>
            </a:r>
            <a:r>
              <a:rPr lang="en-US" baseline="0" dirty="0" err="1" smtClean="0"/>
              <a:t>dipanggil</a:t>
            </a:r>
            <a:r>
              <a:rPr lang="en-US" baseline="0" dirty="0" smtClean="0"/>
              <a:t> </a:t>
            </a:r>
            <a:r>
              <a:rPr lang="en-US" baseline="0" dirty="0" err="1" smtClean="0"/>
              <a:t>melalui</a:t>
            </a:r>
            <a:r>
              <a:rPr lang="en-US" baseline="0" dirty="0" smtClean="0"/>
              <a:t> </a:t>
            </a:r>
            <a:r>
              <a:rPr lang="en-US" baseline="0" dirty="0" err="1" smtClean="0"/>
              <a:t>objeknya</a:t>
            </a:r>
            <a:endParaRPr lang="en-US" dirty="0"/>
          </a:p>
        </p:txBody>
      </p:sp>
      <p:sp>
        <p:nvSpPr>
          <p:cNvPr id="4" name="Slide Number Placeholder 3"/>
          <p:cNvSpPr>
            <a:spLocks noGrp="1"/>
          </p:cNvSpPr>
          <p:nvPr>
            <p:ph type="sldNum" sz="quarter" idx="10"/>
          </p:nvPr>
        </p:nvSpPr>
        <p:spPr/>
        <p:txBody>
          <a:bodyPr/>
          <a:lstStyle/>
          <a:p>
            <a:fld id="{61E609FA-AD66-4EDE-83C4-F9C1A169E96B}" type="slidenum">
              <a:rPr lang="en-US" smtClean="0"/>
              <a:t>28</a:t>
            </a:fld>
            <a:endParaRPr lang="en-US"/>
          </a:p>
        </p:txBody>
      </p:sp>
    </p:spTree>
    <p:extLst>
      <p:ext uri="{BB962C8B-B14F-4D97-AF65-F5344CB8AC3E}">
        <p14:creationId xmlns:p14="http://schemas.microsoft.com/office/powerpoint/2010/main" val="315307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abstract </a:t>
            </a:r>
            <a:r>
              <a:rPr lang="en-US" dirty="0" err="1" smtClean="0"/>
              <a:t>tidak</a:t>
            </a:r>
            <a:r>
              <a:rPr lang="en-US" dirty="0" smtClean="0"/>
              <a:t> </a:t>
            </a:r>
            <a:r>
              <a:rPr lang="en-US" dirty="0" err="1" smtClean="0"/>
              <a:t>mungkin</a:t>
            </a:r>
            <a:r>
              <a:rPr lang="en-US" dirty="0" smtClean="0"/>
              <a:t> final </a:t>
            </a:r>
            <a:r>
              <a:rPr lang="en-US" dirty="0" err="1" smtClean="0"/>
              <a:t>karena</a:t>
            </a:r>
            <a:r>
              <a:rPr lang="en-US" dirty="0" smtClean="0"/>
              <a:t> class abstract </a:t>
            </a:r>
            <a:r>
              <a:rPr lang="en-US" dirty="0" err="1" smtClean="0"/>
              <a:t>dimaksudkan</a:t>
            </a:r>
            <a:r>
              <a:rPr lang="en-US" dirty="0" smtClean="0"/>
              <a:t> </a:t>
            </a:r>
            <a:r>
              <a:rPr lang="en-US" dirty="0" err="1" smtClean="0"/>
              <a:t>untuk</a:t>
            </a:r>
            <a:r>
              <a:rPr lang="en-US" dirty="0" smtClean="0"/>
              <a:t> di-inheritance.</a:t>
            </a:r>
          </a:p>
          <a:p>
            <a:r>
              <a:rPr lang="en-US" dirty="0" err="1" smtClean="0"/>
              <a:t>Sedangkan</a:t>
            </a:r>
            <a:r>
              <a:rPr lang="en-US" baseline="0" dirty="0" smtClean="0"/>
              <a:t> keyword final </a:t>
            </a:r>
            <a:r>
              <a:rPr lang="en-US" baseline="0" dirty="0" err="1" smtClean="0"/>
              <a:t>mem</a:t>
            </a:r>
            <a:r>
              <a:rPr lang="en-US" baseline="0" dirty="0" smtClean="0"/>
              <a:t>-prevent inheritance, </a:t>
            </a:r>
            <a:r>
              <a:rPr lang="en-US" baseline="0" dirty="0" err="1" smtClean="0"/>
              <a:t>sehingga</a:t>
            </a:r>
            <a:r>
              <a:rPr lang="en-US" baseline="0" dirty="0" smtClean="0"/>
              <a:t> </a:t>
            </a:r>
            <a:r>
              <a:rPr lang="en-US" baseline="0" dirty="0" err="1" smtClean="0"/>
              <a:t>akan</a:t>
            </a:r>
            <a:r>
              <a:rPr lang="en-US" baseline="0" dirty="0" smtClean="0"/>
              <a:t> </a:t>
            </a:r>
            <a:r>
              <a:rPr lang="en-US" baseline="0" dirty="0" err="1" smtClean="0"/>
              <a:t>terdapat</a:t>
            </a:r>
            <a:r>
              <a:rPr lang="en-US" baseline="0" dirty="0" smtClean="0"/>
              <a:t> </a:t>
            </a:r>
            <a:r>
              <a:rPr lang="en-US" baseline="0" dirty="0" err="1" smtClean="0"/>
              <a:t>konflik</a:t>
            </a:r>
            <a:r>
              <a:rPr lang="en-US" baseline="0" dirty="0" smtClean="0"/>
              <a:t> </a:t>
            </a:r>
            <a:r>
              <a:rPr lang="en-US" baseline="0" dirty="0" err="1" smtClean="0"/>
              <a:t>kepentingan</a:t>
            </a:r>
            <a:r>
              <a:rPr lang="en-US" baseline="0" dirty="0" smtClean="0"/>
              <a:t>. </a:t>
            </a:r>
          </a:p>
          <a:p>
            <a:endParaRPr lang="en-US" baseline="0" dirty="0" smtClean="0"/>
          </a:p>
          <a:p>
            <a:r>
              <a:rPr lang="en-US" baseline="0" dirty="0" err="1" smtClean="0"/>
              <a:t>Letak</a:t>
            </a:r>
            <a:r>
              <a:rPr lang="en-US" baseline="0" dirty="0" smtClean="0"/>
              <a:t> keyword final paling </a:t>
            </a:r>
            <a:r>
              <a:rPr lang="en-US" baseline="0" dirty="0" err="1" smtClean="0"/>
              <a:t>mungkin</a:t>
            </a:r>
            <a:r>
              <a:rPr lang="en-US" baseline="0" dirty="0" smtClean="0"/>
              <a:t> </a:t>
            </a:r>
            <a:r>
              <a:rPr lang="en-US" baseline="0" dirty="0" err="1" smtClean="0"/>
              <a:t>adalah</a:t>
            </a:r>
            <a:r>
              <a:rPr lang="en-US" baseline="0" dirty="0" smtClean="0"/>
              <a:t> </a:t>
            </a:r>
            <a:r>
              <a:rPr lang="en-US" baseline="0" dirty="0" err="1" smtClean="0"/>
              <a:t>pada</a:t>
            </a:r>
            <a:r>
              <a:rPr lang="en-US" baseline="0" dirty="0" smtClean="0"/>
              <a:t> </a:t>
            </a:r>
            <a:r>
              <a:rPr lang="en-US" baseline="0" dirty="0" err="1" smtClean="0"/>
              <a:t>atribut</a:t>
            </a:r>
            <a:r>
              <a:rPr lang="en-US" baseline="0" dirty="0" smtClean="0"/>
              <a:t> interface, </a:t>
            </a:r>
            <a:r>
              <a:rPr lang="en-US" baseline="0" dirty="0" err="1" smtClean="0"/>
              <a:t>yaitu</a:t>
            </a:r>
            <a:r>
              <a:rPr lang="en-US" baseline="0" dirty="0" smtClean="0"/>
              <a:t> </a:t>
            </a:r>
            <a:r>
              <a:rPr lang="en-US" baseline="0" dirty="0" err="1" smtClean="0"/>
              <a:t>sebagai</a:t>
            </a:r>
            <a:r>
              <a:rPr lang="en-US" baseline="0" dirty="0" smtClean="0"/>
              <a:t> </a:t>
            </a:r>
            <a:r>
              <a:rPr lang="en-US" baseline="0" dirty="0" err="1" smtClean="0"/>
              <a:t>konstanta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1E609FA-AD66-4EDE-83C4-F9C1A169E96B}" type="slidenum">
              <a:rPr lang="en-US" smtClean="0"/>
              <a:t>31</a:t>
            </a:fld>
            <a:endParaRPr lang="en-US"/>
          </a:p>
        </p:txBody>
      </p:sp>
    </p:spTree>
    <p:extLst>
      <p:ext uri="{BB962C8B-B14F-4D97-AF65-F5344CB8AC3E}">
        <p14:creationId xmlns:p14="http://schemas.microsoft.com/office/powerpoint/2010/main" val="262277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38B7C7-A55C-476D-B057-D571361A950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6CB4B-984C-462D-8BFE-47095159603A}" type="slidenum">
              <a:rPr lang="en-US" smtClean="0"/>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8B7C7-A55C-476D-B057-D571361A950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38B7C7-A55C-476D-B057-D571361A950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8B7C7-A55C-476D-B057-D571361A950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8B7C7-A55C-476D-B057-D571361A9508}"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6CB4B-984C-462D-8BFE-47095159603A}" type="slidenum">
              <a:rPr lang="en-US" smtClean="0"/>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38B7C7-A55C-476D-B057-D571361A950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38B7C7-A55C-476D-B057-D571361A9508}" type="datetimeFigureOut">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6CB4B-984C-462D-8BFE-47095159603A}" type="slidenum">
              <a:rPr lang="en-US" smtClean="0"/>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8B7C7-A55C-476D-B057-D571361A9508}" type="datetimeFigureOut">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8B7C7-A55C-476D-B057-D571361A9508}" type="datetimeFigureOut">
              <a:rPr lang="en-US" smtClean="0"/>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8B7C7-A55C-476D-B057-D571361A950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6CB4B-984C-462D-8BFE-47095159603A}" type="slidenum">
              <a:rPr lang="en-US" smtClean="0"/>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8B7C7-A55C-476D-B057-D571361A9508}"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6CB4B-984C-462D-8BFE-4709515960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A338B7C7-A55C-476D-B057-D571361A9508}" type="datetimeFigureOut">
              <a:rPr lang="en-US" smtClean="0"/>
              <a:t>3/21/2016</a:t>
            </a:fld>
            <a:endParaRPr lang="en-US"/>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8B96CB4B-984C-462D-8BFE-4709515960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Abstract &amp; Interface</a:t>
            </a:r>
            <a:endParaRPr lang="en-US" sz="4400" dirty="0"/>
          </a:p>
        </p:txBody>
      </p:sp>
      <p:sp>
        <p:nvSpPr>
          <p:cNvPr id="3" name="Subtitle 2"/>
          <p:cNvSpPr>
            <a:spLocks noGrp="1"/>
          </p:cNvSpPr>
          <p:nvPr>
            <p:ph type="subTitle" idx="1"/>
          </p:nvPr>
        </p:nvSpPr>
        <p:spPr>
          <a:xfrm>
            <a:off x="685800" y="2724150"/>
            <a:ext cx="7848600" cy="1314450"/>
          </a:xfrm>
        </p:spPr>
        <p:txBody>
          <a:bodyPr>
            <a:normAutofit fontScale="62500" lnSpcReduction="20000"/>
          </a:bodyPr>
          <a:lstStyle/>
          <a:p>
            <a:pPr algn="ctr"/>
            <a:r>
              <a:rPr lang="en-US" dirty="0" err="1"/>
              <a:t>Disusun</a:t>
            </a:r>
            <a:r>
              <a:rPr lang="en-US" dirty="0"/>
              <a:t> </a:t>
            </a:r>
            <a:r>
              <a:rPr lang="en-US" dirty="0" err="1"/>
              <a:t>Oleh</a:t>
            </a:r>
            <a:r>
              <a:rPr lang="en-US" dirty="0"/>
              <a:t>:</a:t>
            </a:r>
          </a:p>
          <a:p>
            <a:pPr algn="ctr"/>
            <a:r>
              <a:rPr lang="en-US" dirty="0"/>
              <a:t>Reza </a:t>
            </a:r>
            <a:r>
              <a:rPr lang="en-US" dirty="0" err="1"/>
              <a:t>Budiawan</a:t>
            </a:r>
            <a:endParaRPr lang="en-US" dirty="0"/>
          </a:p>
          <a:p>
            <a:pPr algn="ctr"/>
            <a:endParaRPr lang="en-US" dirty="0"/>
          </a:p>
          <a:p>
            <a:pPr algn="ctr"/>
            <a:r>
              <a:rPr lang="en-US" dirty="0" err="1"/>
              <a:t>Untuk</a:t>
            </a:r>
            <a:r>
              <a:rPr lang="en-US" dirty="0"/>
              <a:t>: </a:t>
            </a:r>
          </a:p>
          <a:p>
            <a:pPr algn="ctr"/>
            <a:r>
              <a:rPr lang="en-US" dirty="0" smtClean="0"/>
              <a:t>Tim </a:t>
            </a:r>
            <a:r>
              <a:rPr lang="en-US" dirty="0" err="1"/>
              <a:t>Dosen</a:t>
            </a:r>
            <a:r>
              <a:rPr lang="en-US" dirty="0"/>
              <a:t> </a:t>
            </a:r>
            <a:r>
              <a:rPr lang="en-US" dirty="0" err="1" smtClean="0"/>
              <a:t>Algoritma</a:t>
            </a:r>
            <a:r>
              <a:rPr lang="en-US" dirty="0" smtClean="0"/>
              <a:t> &amp; </a:t>
            </a:r>
            <a:r>
              <a:rPr lang="en-US" dirty="0" err="1" smtClean="0"/>
              <a:t>Pemrograman</a:t>
            </a:r>
            <a:r>
              <a:rPr lang="en-US" dirty="0" smtClean="0"/>
              <a:t> </a:t>
            </a:r>
            <a:r>
              <a:rPr lang="en-US" dirty="0" err="1" smtClean="0"/>
              <a:t>Lanjut</a:t>
            </a:r>
            <a:endParaRPr lang="en-US" dirty="0"/>
          </a:p>
          <a:p>
            <a:pPr algn="ctr"/>
            <a:endParaRPr lang="en-US" dirty="0"/>
          </a:p>
        </p:txBody>
      </p:sp>
      <p:pic>
        <p:nvPicPr>
          <p:cNvPr id="1026" name="Picture 2" descr="E:\Gambar\Tel-U Logo\logo-tass-edit-Col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1950"/>
            <a:ext cx="2425700" cy="4301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4781550"/>
            <a:ext cx="8042586" cy="261610"/>
          </a:xfrm>
          <a:prstGeom prst="rect">
            <a:avLst/>
          </a:prstGeom>
          <a:noFill/>
        </p:spPr>
        <p:txBody>
          <a:bodyPr wrap="none" rtlCol="0">
            <a:spAutoFit/>
          </a:bodyPr>
          <a:lstStyle/>
          <a:p>
            <a:r>
              <a:rPr lang="en-US" sz="1100" dirty="0" err="1" smtClean="0">
                <a:solidFill>
                  <a:schemeClr val="accent6">
                    <a:lumMod val="50000"/>
                  </a:schemeClr>
                </a:solidFill>
                <a:latin typeface="MS Reference Sans Serif" pitchFamily="34" charset="0"/>
              </a:rPr>
              <a:t>Hanya</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dipergunakan</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untuk</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kepentingan</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pengajaran</a:t>
            </a:r>
            <a:r>
              <a:rPr lang="en-US" sz="1100" dirty="0" smtClean="0">
                <a:solidFill>
                  <a:schemeClr val="accent6">
                    <a:lumMod val="50000"/>
                  </a:schemeClr>
                </a:solidFill>
                <a:latin typeface="MS Reference Sans Serif" pitchFamily="34" charset="0"/>
              </a:rPr>
              <a:t> di  </a:t>
            </a:r>
            <a:r>
              <a:rPr lang="en-US" sz="1100" dirty="0" err="1" smtClean="0">
                <a:solidFill>
                  <a:schemeClr val="accent6">
                    <a:lumMod val="50000"/>
                  </a:schemeClr>
                </a:solidFill>
                <a:latin typeface="MS Reference Sans Serif" pitchFamily="34" charset="0"/>
              </a:rPr>
              <a:t>lingkungan</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Fakultas</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Ilmu</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Terapan</a:t>
            </a:r>
            <a:r>
              <a:rPr lang="en-US" sz="1100" dirty="0" smtClean="0">
                <a:solidFill>
                  <a:schemeClr val="accent6">
                    <a:lumMod val="50000"/>
                  </a:schemeClr>
                </a:solidFill>
                <a:latin typeface="MS Reference Sans Serif" pitchFamily="34" charset="0"/>
              </a:rPr>
              <a:t>, </a:t>
            </a:r>
            <a:r>
              <a:rPr lang="en-US" sz="1100" dirty="0" err="1" smtClean="0">
                <a:solidFill>
                  <a:schemeClr val="accent6">
                    <a:lumMod val="50000"/>
                  </a:schemeClr>
                </a:solidFill>
                <a:latin typeface="MS Reference Sans Serif" pitchFamily="34" charset="0"/>
              </a:rPr>
              <a:t>Universitas</a:t>
            </a:r>
            <a:r>
              <a:rPr lang="en-US" sz="1100" dirty="0" smtClean="0">
                <a:solidFill>
                  <a:schemeClr val="accent6">
                    <a:lumMod val="50000"/>
                  </a:schemeClr>
                </a:solidFill>
                <a:latin typeface="MS Reference Sans Serif" pitchFamily="34" charset="0"/>
              </a:rPr>
              <a:t> Telkom</a:t>
            </a:r>
          </a:p>
        </p:txBody>
      </p:sp>
      <p:sp>
        <p:nvSpPr>
          <p:cNvPr id="8" name="TextBox 7"/>
          <p:cNvSpPr txBox="1"/>
          <p:nvPr/>
        </p:nvSpPr>
        <p:spPr>
          <a:xfrm>
            <a:off x="4648200" y="-19050"/>
            <a:ext cx="4473853" cy="276999"/>
          </a:xfrm>
          <a:prstGeom prst="rect">
            <a:avLst/>
          </a:prstGeom>
          <a:noFill/>
        </p:spPr>
        <p:txBody>
          <a:bodyPr wrap="none" rtlCol="0">
            <a:spAutoFit/>
          </a:bodyPr>
          <a:lstStyle/>
          <a:p>
            <a:pPr algn="ctr"/>
            <a:r>
              <a:rPr lang="en-US" sz="1200" dirty="0" smtClean="0">
                <a:solidFill>
                  <a:schemeClr val="bg1"/>
                </a:solidFill>
                <a:effectLst>
                  <a:outerShdw blurRad="38100" dist="38100" dir="2700000" algn="tl">
                    <a:srgbClr val="000000">
                      <a:alpha val="43137"/>
                    </a:srgbClr>
                  </a:outerShdw>
                </a:effectLst>
              </a:rPr>
              <a:t>MI1274 — </a:t>
            </a:r>
            <a:r>
              <a:rPr lang="en-US" sz="1200" dirty="0" err="1" smtClean="0">
                <a:solidFill>
                  <a:schemeClr val="bg1"/>
                </a:solidFill>
                <a:effectLst>
                  <a:outerShdw blurRad="38100" dist="38100" dir="2700000" algn="tl">
                    <a:srgbClr val="000000">
                      <a:alpha val="43137"/>
                    </a:srgbClr>
                  </a:outerShdw>
                </a:effectLst>
              </a:rPr>
              <a:t>Algoritma</a:t>
            </a:r>
            <a:r>
              <a:rPr lang="en-US" sz="1200" dirty="0" smtClean="0">
                <a:solidFill>
                  <a:schemeClr val="bg1"/>
                </a:solidFill>
                <a:effectLst>
                  <a:outerShdw blurRad="38100" dist="38100" dir="2700000" algn="tl">
                    <a:srgbClr val="000000">
                      <a:alpha val="43137"/>
                    </a:srgbClr>
                  </a:outerShdw>
                </a:effectLst>
              </a:rPr>
              <a:t> &amp; </a:t>
            </a:r>
            <a:r>
              <a:rPr lang="en-US" sz="1200" dirty="0" err="1" smtClean="0">
                <a:solidFill>
                  <a:schemeClr val="bg1"/>
                </a:solidFill>
                <a:effectLst>
                  <a:outerShdw blurRad="38100" dist="38100" dir="2700000" algn="tl">
                    <a:srgbClr val="000000">
                      <a:alpha val="43137"/>
                    </a:srgbClr>
                  </a:outerShdw>
                </a:effectLst>
              </a:rPr>
              <a:t>Pemrograman</a:t>
            </a:r>
            <a:r>
              <a:rPr lang="en-US" sz="1200" dirty="0" smtClean="0">
                <a:solidFill>
                  <a:schemeClr val="bg1"/>
                </a:solidFill>
                <a:effectLst>
                  <a:outerShdw blurRad="38100" dist="38100" dir="2700000" algn="tl">
                    <a:srgbClr val="000000">
                      <a:alpha val="43137"/>
                    </a:srgbClr>
                  </a:outerShdw>
                </a:effectLst>
              </a:rPr>
              <a:t> </a:t>
            </a:r>
            <a:r>
              <a:rPr lang="en-US" sz="1200" dirty="0" err="1" smtClean="0">
                <a:solidFill>
                  <a:schemeClr val="bg1"/>
                </a:solidFill>
                <a:effectLst>
                  <a:outerShdw blurRad="38100" dist="38100" dir="2700000" algn="tl">
                    <a:srgbClr val="000000">
                      <a:alpha val="43137"/>
                    </a:srgbClr>
                  </a:outerShdw>
                </a:effectLst>
              </a:rPr>
              <a:t>Lanjut</a:t>
            </a:r>
            <a:r>
              <a:rPr lang="en-US" sz="1200" dirty="0">
                <a:solidFill>
                  <a:schemeClr val="bg1"/>
                </a:solidFill>
                <a:effectLst>
                  <a:outerShdw blurRad="38100" dist="38100" dir="2700000" algn="tl">
                    <a:srgbClr val="000000">
                      <a:alpha val="43137"/>
                    </a:srgbClr>
                  </a:outerShdw>
                </a:effectLst>
              </a:rPr>
              <a:t> </a:t>
            </a:r>
            <a:r>
              <a:rPr lang="en-US" sz="1200" dirty="0" err="1" smtClean="0">
                <a:solidFill>
                  <a:schemeClr val="bg1"/>
                </a:solidFill>
                <a:effectLst>
                  <a:outerShdw blurRad="38100" dist="38100" dir="2700000" algn="tl">
                    <a:srgbClr val="000000">
                      <a:alpha val="43137"/>
                    </a:srgbClr>
                  </a:outerShdw>
                </a:effectLst>
              </a:rPr>
              <a:t>Genap</a:t>
            </a:r>
            <a:r>
              <a:rPr lang="en-US" sz="1200" dirty="0" smtClean="0">
                <a:solidFill>
                  <a:schemeClr val="bg1"/>
                </a:solidFill>
                <a:effectLst>
                  <a:outerShdw blurRad="38100" dist="38100" dir="2700000" algn="tl">
                    <a:srgbClr val="000000">
                      <a:alpha val="43137"/>
                    </a:srgbClr>
                  </a:outerShdw>
                </a:effectLst>
              </a:rPr>
              <a:t> 2015-2016</a:t>
            </a:r>
            <a:endParaRPr lang="en-US" sz="1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7780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Contoh</a:t>
            </a:r>
            <a:r>
              <a:rPr lang="en-US" dirty="0" smtClean="0"/>
              <a:t> </a:t>
            </a:r>
            <a:r>
              <a:rPr lang="en-US" dirty="0" err="1" smtClean="0"/>
              <a:t>Penggunaan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52550"/>
            <a:ext cx="3105150" cy="21145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84989"/>
            <a:ext cx="4238625" cy="1724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4423" y="3181350"/>
            <a:ext cx="4162425" cy="175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Rounded Rectangle 1"/>
          <p:cNvSpPr/>
          <p:nvPr/>
        </p:nvSpPr>
        <p:spPr>
          <a:xfrm>
            <a:off x="4114800" y="2147001"/>
            <a:ext cx="4072048" cy="65334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104167" y="4057650"/>
            <a:ext cx="4072048" cy="65334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33400" y="2952750"/>
            <a:ext cx="2895600" cy="304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3943350"/>
            <a:ext cx="2654894" cy="646331"/>
          </a:xfrm>
          <a:prstGeom prst="rect">
            <a:avLst/>
          </a:prstGeom>
          <a:noFill/>
        </p:spPr>
        <p:txBody>
          <a:bodyPr wrap="none" rtlCol="0">
            <a:spAutoFit/>
          </a:bodyPr>
          <a:lstStyle/>
          <a:p>
            <a:r>
              <a:rPr lang="en-US" dirty="0" smtClean="0">
                <a:solidFill>
                  <a:srgbClr val="FF0000"/>
                </a:solidFill>
              </a:rPr>
              <a:t>Method </a:t>
            </a:r>
            <a:r>
              <a:rPr lang="en-US" dirty="0" err="1" smtClean="0">
                <a:solidFill>
                  <a:srgbClr val="FF0000"/>
                </a:solidFill>
              </a:rPr>
              <a:t>Abstrak</a:t>
            </a:r>
            <a:r>
              <a:rPr lang="en-US" dirty="0" smtClean="0">
                <a:solidFill>
                  <a:srgbClr val="FF0000"/>
                </a:solidFill>
              </a:rPr>
              <a:t> </a:t>
            </a:r>
            <a:r>
              <a:rPr lang="en-US" dirty="0" err="1" smtClean="0">
                <a:solidFill>
                  <a:srgbClr val="FF0000"/>
                </a:solidFill>
              </a:rPr>
              <a:t>harus</a:t>
            </a:r>
            <a:r>
              <a:rPr lang="en-US" dirty="0" smtClean="0">
                <a:solidFill>
                  <a:srgbClr val="FF0000"/>
                </a:solidFill>
              </a:rPr>
              <a:t> </a:t>
            </a:r>
          </a:p>
          <a:p>
            <a:r>
              <a:rPr lang="en-US" dirty="0" err="1" smtClean="0">
                <a:solidFill>
                  <a:srgbClr val="FF0000"/>
                </a:solidFill>
              </a:rPr>
              <a:t>diturunkan</a:t>
            </a:r>
            <a:r>
              <a:rPr lang="en-US" dirty="0" smtClean="0">
                <a:solidFill>
                  <a:srgbClr val="FF0000"/>
                </a:solidFill>
              </a:rPr>
              <a:t> </a:t>
            </a:r>
            <a:r>
              <a:rPr lang="en-US" dirty="0" err="1" smtClean="0">
                <a:solidFill>
                  <a:srgbClr val="FF0000"/>
                </a:solidFill>
              </a:rPr>
              <a:t>oleh</a:t>
            </a:r>
            <a:r>
              <a:rPr lang="en-US" dirty="0" smtClean="0">
                <a:solidFill>
                  <a:srgbClr val="FF0000"/>
                </a:solidFill>
              </a:rPr>
              <a:t> subclass</a:t>
            </a:r>
            <a:endParaRPr lang="en-US" dirty="0">
              <a:solidFill>
                <a:srgbClr val="FF0000"/>
              </a:solidFill>
            </a:endParaRPr>
          </a:p>
        </p:txBody>
      </p:sp>
    </p:spTree>
    <p:extLst>
      <p:ext uri="{BB962C8B-B14F-4D97-AF65-F5344CB8AC3E}">
        <p14:creationId xmlns:p14="http://schemas.microsoft.com/office/powerpoint/2010/main" val="88446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Contoh</a:t>
            </a:r>
            <a:r>
              <a:rPr lang="en-US" dirty="0" smtClean="0"/>
              <a:t> </a:t>
            </a:r>
            <a:r>
              <a:rPr lang="en-US" dirty="0" err="1" smtClean="0"/>
              <a:t>Penggunaan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15792"/>
            <a:ext cx="4371975" cy="2200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4495800" y="1885950"/>
            <a:ext cx="18288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00800" y="2050277"/>
            <a:ext cx="2111475" cy="923330"/>
          </a:xfrm>
          <a:prstGeom prst="rect">
            <a:avLst/>
          </a:prstGeom>
          <a:noFill/>
        </p:spPr>
        <p:txBody>
          <a:bodyPr wrap="none" rtlCol="0">
            <a:spAutoFit/>
          </a:bodyPr>
          <a:lstStyle/>
          <a:p>
            <a:r>
              <a:rPr lang="en-US" dirty="0" err="1" smtClean="0">
                <a:solidFill>
                  <a:srgbClr val="FF0000"/>
                </a:solidFill>
              </a:rPr>
              <a:t>Ilegal</a:t>
            </a:r>
            <a:r>
              <a:rPr lang="en-US" dirty="0" smtClean="0">
                <a:solidFill>
                  <a:srgbClr val="FF0000"/>
                </a:solidFill>
              </a:rPr>
              <a:t> </a:t>
            </a:r>
            <a:r>
              <a:rPr lang="en-US" dirty="0" err="1" smtClean="0">
                <a:solidFill>
                  <a:srgbClr val="FF0000"/>
                </a:solidFill>
              </a:rPr>
              <a:t>karna</a:t>
            </a:r>
            <a:r>
              <a:rPr lang="en-US" dirty="0" smtClean="0">
                <a:solidFill>
                  <a:srgbClr val="FF0000"/>
                </a:solidFill>
              </a:rPr>
              <a:t> </a:t>
            </a:r>
            <a:r>
              <a:rPr lang="en-US" dirty="0" err="1" smtClean="0">
                <a:solidFill>
                  <a:srgbClr val="FF0000"/>
                </a:solidFill>
              </a:rPr>
              <a:t>objek</a:t>
            </a:r>
            <a:r>
              <a:rPr lang="en-US" dirty="0" smtClean="0">
                <a:solidFill>
                  <a:srgbClr val="FF0000"/>
                </a:solidFill>
              </a:rPr>
              <a:t> </a:t>
            </a:r>
          </a:p>
          <a:p>
            <a:r>
              <a:rPr lang="en-US" dirty="0" smtClean="0">
                <a:solidFill>
                  <a:srgbClr val="FF0000"/>
                </a:solidFill>
              </a:rPr>
              <a:t>class abstract </a:t>
            </a:r>
            <a:r>
              <a:rPr lang="en-US" dirty="0" err="1" smtClean="0">
                <a:solidFill>
                  <a:srgbClr val="FF0000"/>
                </a:solidFill>
              </a:rPr>
              <a:t>tidak</a:t>
            </a:r>
            <a:endParaRPr lang="en-US" dirty="0" smtClean="0">
              <a:solidFill>
                <a:srgbClr val="FF0000"/>
              </a:solidFill>
            </a:endParaRPr>
          </a:p>
          <a:p>
            <a:r>
              <a:rPr lang="en-US" dirty="0" err="1" smtClean="0">
                <a:solidFill>
                  <a:srgbClr val="FF0000"/>
                </a:solidFill>
              </a:rPr>
              <a:t>mungkin</a:t>
            </a:r>
            <a:r>
              <a:rPr lang="en-US" dirty="0" smtClean="0">
                <a:solidFill>
                  <a:srgbClr val="FF0000"/>
                </a:solidFill>
              </a:rPr>
              <a:t> </a:t>
            </a:r>
            <a:r>
              <a:rPr lang="en-US" dirty="0" err="1" smtClean="0">
                <a:solidFill>
                  <a:srgbClr val="FF0000"/>
                </a:solidFill>
              </a:rPr>
              <a:t>dibuat</a:t>
            </a:r>
            <a:endParaRPr lang="en-US" dirty="0">
              <a:solidFill>
                <a:srgbClr val="FF0000"/>
              </a:solidFill>
            </a:endParaRPr>
          </a:p>
        </p:txBody>
      </p:sp>
      <p:cxnSp>
        <p:nvCxnSpPr>
          <p:cNvPr id="8" name="Straight Arrow Connector 7"/>
          <p:cNvCxnSpPr/>
          <p:nvPr/>
        </p:nvCxnSpPr>
        <p:spPr>
          <a:xfrm>
            <a:off x="1905000" y="2647950"/>
            <a:ext cx="4419600" cy="914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3101163"/>
            <a:ext cx="4495800" cy="613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0" y="3397358"/>
            <a:ext cx="2425664" cy="646331"/>
          </a:xfrm>
          <a:prstGeom prst="rect">
            <a:avLst/>
          </a:prstGeom>
          <a:noFill/>
        </p:spPr>
        <p:txBody>
          <a:bodyPr wrap="none" rtlCol="0">
            <a:spAutoFit/>
          </a:bodyPr>
          <a:lstStyle/>
          <a:p>
            <a:r>
              <a:rPr lang="en-US" dirty="0" smtClean="0">
                <a:solidFill>
                  <a:srgbClr val="FF0000"/>
                </a:solidFill>
              </a:rPr>
              <a:t>Class Abstract </a:t>
            </a:r>
            <a:r>
              <a:rPr lang="en-US" dirty="0" err="1" smtClean="0">
                <a:solidFill>
                  <a:srgbClr val="FF0000"/>
                </a:solidFill>
              </a:rPr>
              <a:t>sebagai</a:t>
            </a:r>
            <a:endParaRPr lang="en-US" dirty="0" smtClean="0">
              <a:solidFill>
                <a:srgbClr val="FF0000"/>
              </a:solidFill>
            </a:endParaRPr>
          </a:p>
          <a:p>
            <a:r>
              <a:rPr lang="en-US" dirty="0" err="1" smtClean="0">
                <a:solidFill>
                  <a:srgbClr val="FF0000"/>
                </a:solidFill>
              </a:rPr>
              <a:t>referensi</a:t>
            </a:r>
            <a:r>
              <a:rPr lang="en-US" dirty="0" smtClean="0">
                <a:solidFill>
                  <a:srgbClr val="FF0000"/>
                </a:solidFill>
              </a:rPr>
              <a:t> </a:t>
            </a:r>
            <a:r>
              <a:rPr lang="en-US" dirty="0" err="1" smtClean="0">
                <a:solidFill>
                  <a:srgbClr val="FF0000"/>
                </a:solidFill>
              </a:rPr>
              <a:t>tipe</a:t>
            </a:r>
            <a:r>
              <a:rPr lang="en-US" dirty="0" smtClean="0">
                <a:solidFill>
                  <a:srgbClr val="FF0000"/>
                </a:solidFill>
              </a:rPr>
              <a:t> </a:t>
            </a:r>
            <a:r>
              <a:rPr lang="en-US" dirty="0" err="1" smtClean="0">
                <a:solidFill>
                  <a:srgbClr val="FF0000"/>
                </a:solidFill>
              </a:rPr>
              <a:t>objek</a:t>
            </a:r>
            <a:endParaRPr lang="en-US" dirty="0">
              <a:solidFill>
                <a:srgbClr val="FF0000"/>
              </a:solidFill>
            </a:endParaRPr>
          </a:p>
        </p:txBody>
      </p:sp>
    </p:spTree>
    <p:extLst>
      <p:ext uri="{BB962C8B-B14F-4D97-AF65-F5344CB8AC3E}">
        <p14:creationId xmlns:p14="http://schemas.microsoft.com/office/powerpoint/2010/main" val="181021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6" presetClass="entr" presetSubtype="21"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67070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Interface </a:t>
            </a:r>
            <a:r>
              <a:rPr lang="en-US" dirty="0" err="1"/>
              <a:t>adalah</a:t>
            </a:r>
            <a:r>
              <a:rPr lang="en-US" dirty="0"/>
              <a:t> prototype </a:t>
            </a:r>
            <a:r>
              <a:rPr lang="en-US" dirty="0" err="1"/>
              <a:t>kelas</a:t>
            </a:r>
            <a:r>
              <a:rPr lang="en-US" dirty="0"/>
              <a:t> yang </a:t>
            </a:r>
            <a:r>
              <a:rPr lang="en-US" dirty="0" err="1"/>
              <a:t>berisi</a:t>
            </a:r>
            <a:r>
              <a:rPr lang="en-US" dirty="0"/>
              <a:t> </a:t>
            </a:r>
            <a:r>
              <a:rPr lang="en-US" dirty="0" err="1"/>
              <a:t>definisi</a:t>
            </a:r>
            <a:r>
              <a:rPr lang="en-US" dirty="0"/>
              <a:t> </a:t>
            </a:r>
            <a:r>
              <a:rPr lang="en-US" dirty="0" err="1"/>
              <a:t>konstanta</a:t>
            </a:r>
            <a:r>
              <a:rPr lang="en-US" dirty="0"/>
              <a:t> </a:t>
            </a:r>
            <a:r>
              <a:rPr lang="en-US" dirty="0" err="1"/>
              <a:t>dan</a:t>
            </a:r>
            <a:r>
              <a:rPr lang="en-US" dirty="0"/>
              <a:t> </a:t>
            </a:r>
            <a:r>
              <a:rPr lang="en-US" dirty="0" err="1"/>
              <a:t>deklarasi</a:t>
            </a:r>
            <a:r>
              <a:rPr lang="en-US" dirty="0"/>
              <a:t> method (</a:t>
            </a:r>
            <a:r>
              <a:rPr lang="en-US" dirty="0" err="1"/>
              <a:t>hanya</a:t>
            </a:r>
            <a:r>
              <a:rPr lang="en-US" dirty="0"/>
              <a:t> </a:t>
            </a:r>
            <a:r>
              <a:rPr lang="en-US" dirty="0" err="1"/>
              <a:t>nama</a:t>
            </a:r>
            <a:r>
              <a:rPr lang="en-US" dirty="0"/>
              <a:t> method </a:t>
            </a:r>
            <a:r>
              <a:rPr lang="en-US" dirty="0" err="1"/>
              <a:t>tanpa</a:t>
            </a:r>
            <a:r>
              <a:rPr lang="en-US" dirty="0"/>
              <a:t> </a:t>
            </a:r>
            <a:r>
              <a:rPr lang="en-US" dirty="0" err="1"/>
              <a:t>definisi</a:t>
            </a:r>
            <a:r>
              <a:rPr lang="en-US" dirty="0"/>
              <a:t> </a:t>
            </a:r>
            <a:r>
              <a:rPr lang="en-US" dirty="0" err="1"/>
              <a:t>kode</a:t>
            </a:r>
            <a:r>
              <a:rPr lang="en-US" dirty="0"/>
              <a:t> </a:t>
            </a:r>
            <a:r>
              <a:rPr lang="en-US" dirty="0" err="1"/>
              <a:t>programnya</a:t>
            </a:r>
            <a:r>
              <a:rPr lang="en-US" dirty="0"/>
              <a:t>). </a:t>
            </a:r>
            <a:endParaRPr lang="en-US" dirty="0" smtClean="0"/>
          </a:p>
          <a:p>
            <a:r>
              <a:rPr lang="en-US" dirty="0"/>
              <a:t>Interface </a:t>
            </a:r>
            <a:r>
              <a:rPr lang="en-US" dirty="0" err="1"/>
              <a:t>digunakan</a:t>
            </a:r>
            <a:r>
              <a:rPr lang="en-US" dirty="0"/>
              <a:t> </a:t>
            </a:r>
            <a:r>
              <a:rPr lang="en-US" dirty="0" err="1"/>
              <a:t>untuk</a:t>
            </a:r>
            <a:r>
              <a:rPr lang="en-US" dirty="0"/>
              <a:t> </a:t>
            </a:r>
            <a:r>
              <a:rPr lang="en-US" dirty="0" err="1"/>
              <a:t>menyatakan</a:t>
            </a:r>
            <a:r>
              <a:rPr lang="en-US" dirty="0"/>
              <a:t> </a:t>
            </a:r>
            <a:r>
              <a:rPr lang="en-US" dirty="0" err="1"/>
              <a:t>spefisikasi</a:t>
            </a:r>
            <a:r>
              <a:rPr lang="en-US" dirty="0"/>
              <a:t> </a:t>
            </a:r>
            <a:r>
              <a:rPr lang="en-US" dirty="0" err="1"/>
              <a:t>fungsional</a:t>
            </a:r>
            <a:r>
              <a:rPr lang="en-US" dirty="0"/>
              <a:t> </a:t>
            </a:r>
            <a:r>
              <a:rPr lang="en-US" dirty="0" err="1"/>
              <a:t>beberapa</a:t>
            </a:r>
            <a:r>
              <a:rPr lang="en-US" dirty="0"/>
              <a:t> </a:t>
            </a:r>
            <a:r>
              <a:rPr lang="en-US" dirty="0" err="1"/>
              <a:t>kelas</a:t>
            </a:r>
            <a:r>
              <a:rPr lang="en-US" dirty="0"/>
              <a:t> </a:t>
            </a:r>
            <a:r>
              <a:rPr lang="en-US" dirty="0" err="1"/>
              <a:t>secara</a:t>
            </a:r>
            <a:r>
              <a:rPr lang="en-US" dirty="0"/>
              <a:t> </a:t>
            </a:r>
            <a:r>
              <a:rPr lang="en-US" dirty="0" err="1"/>
              <a:t>umum</a:t>
            </a:r>
            <a:r>
              <a:rPr lang="en-US" dirty="0"/>
              <a:t>. </a:t>
            </a:r>
            <a:endParaRPr lang="en-US" dirty="0" smtClean="0"/>
          </a:p>
        </p:txBody>
      </p:sp>
      <p:sp>
        <p:nvSpPr>
          <p:cNvPr id="3" name="Title 2"/>
          <p:cNvSpPr>
            <a:spLocks noGrp="1"/>
          </p:cNvSpPr>
          <p:nvPr>
            <p:ph type="title"/>
          </p:nvPr>
        </p:nvSpPr>
        <p:spPr/>
        <p:txBody>
          <a:bodyPr/>
          <a:lstStyle/>
          <a:p>
            <a:r>
              <a:rPr lang="en-US" dirty="0" smtClean="0"/>
              <a:t>Interface</a:t>
            </a:r>
            <a:endParaRPr lang="en-US" dirty="0"/>
          </a:p>
        </p:txBody>
      </p:sp>
    </p:spTree>
    <p:extLst>
      <p:ext uri="{BB962C8B-B14F-4D97-AF65-F5344CB8AC3E}">
        <p14:creationId xmlns:p14="http://schemas.microsoft.com/office/powerpoint/2010/main" val="2349999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a:t>
            </a:r>
            <a:endParaRPr lang="en-US" dirty="0"/>
          </a:p>
        </p:txBody>
      </p:sp>
      <p:sp>
        <p:nvSpPr>
          <p:cNvPr id="3" name="Content Placeholder 2"/>
          <p:cNvSpPr>
            <a:spLocks noGrp="1"/>
          </p:cNvSpPr>
          <p:nvPr>
            <p:ph idx="1"/>
          </p:nvPr>
        </p:nvSpPr>
        <p:spPr/>
        <p:txBody>
          <a:bodyPr/>
          <a:lstStyle/>
          <a:p>
            <a:r>
              <a:rPr lang="en-US" dirty="0" smtClean="0"/>
              <a:t>Interface </a:t>
            </a:r>
            <a:r>
              <a:rPr lang="en-US" dirty="0" err="1" smtClean="0"/>
              <a:t>memungkinkan</a:t>
            </a:r>
            <a:r>
              <a:rPr lang="en-US" dirty="0" smtClean="0"/>
              <a:t> </a:t>
            </a:r>
            <a:r>
              <a:rPr lang="en-US" dirty="0" err="1" smtClean="0"/>
              <a:t>dibentuknya</a:t>
            </a:r>
            <a:r>
              <a:rPr lang="en-US" dirty="0" smtClean="0"/>
              <a:t> </a:t>
            </a:r>
            <a:r>
              <a:rPr lang="en-US" dirty="0" err="1" smtClean="0"/>
              <a:t>konsep</a:t>
            </a:r>
            <a:r>
              <a:rPr lang="en-US" dirty="0" smtClean="0"/>
              <a:t> </a:t>
            </a:r>
            <a:r>
              <a:rPr lang="en-US" dirty="0" err="1" smtClean="0"/>
              <a:t>pewarisan</a:t>
            </a:r>
            <a:r>
              <a:rPr lang="en-US" dirty="0" smtClean="0"/>
              <a:t> </a:t>
            </a:r>
            <a:r>
              <a:rPr lang="en-US" dirty="0" err="1"/>
              <a:t>jamak</a:t>
            </a:r>
            <a:r>
              <a:rPr lang="en-US" dirty="0"/>
              <a:t> (Multiple inheritance).</a:t>
            </a:r>
          </a:p>
          <a:p>
            <a:r>
              <a:rPr lang="en-US" dirty="0" err="1"/>
              <a:t>Simbol</a:t>
            </a:r>
            <a:r>
              <a:rPr lang="en-US" dirty="0"/>
              <a:t> </a:t>
            </a:r>
            <a:r>
              <a:rPr lang="en-US" dirty="0" err="1"/>
              <a:t>relasi</a:t>
            </a:r>
            <a:r>
              <a:rPr lang="en-US" dirty="0"/>
              <a:t>: realization—</a:t>
            </a:r>
            <a:r>
              <a:rPr lang="en-US" dirty="0" err="1"/>
              <a:t>panah</a:t>
            </a:r>
            <a:r>
              <a:rPr lang="en-US" dirty="0"/>
              <a:t> </a:t>
            </a:r>
            <a:r>
              <a:rPr lang="en-US" dirty="0" err="1"/>
              <a:t>seperti</a:t>
            </a:r>
            <a:r>
              <a:rPr lang="en-US" dirty="0"/>
              <a:t> inheritance, </a:t>
            </a:r>
            <a:r>
              <a:rPr lang="en-US" dirty="0" err="1"/>
              <a:t>tapi</a:t>
            </a:r>
            <a:r>
              <a:rPr lang="en-US" dirty="0"/>
              <a:t> </a:t>
            </a:r>
            <a:r>
              <a:rPr lang="en-US" dirty="0" err="1"/>
              <a:t>putus-putus</a:t>
            </a:r>
            <a:endParaRPr lang="en-US" dirty="0"/>
          </a:p>
          <a:p>
            <a:r>
              <a:rPr lang="en-US" dirty="0" err="1"/>
              <a:t>Simbol</a:t>
            </a:r>
            <a:r>
              <a:rPr lang="en-US" dirty="0"/>
              <a:t>: </a:t>
            </a:r>
            <a:r>
              <a:rPr lang="en-US" dirty="0" err="1"/>
              <a:t>sama</a:t>
            </a:r>
            <a:r>
              <a:rPr lang="en-US" dirty="0"/>
              <a:t> </a:t>
            </a:r>
            <a:r>
              <a:rPr lang="en-US" dirty="0" err="1"/>
              <a:t>seperti</a:t>
            </a:r>
            <a:r>
              <a:rPr lang="en-US" dirty="0"/>
              <a:t> class, </a:t>
            </a:r>
            <a:r>
              <a:rPr lang="en-US" dirty="0" err="1"/>
              <a:t>dengan</a:t>
            </a:r>
            <a:r>
              <a:rPr lang="en-US" dirty="0"/>
              <a:t> </a:t>
            </a:r>
            <a:r>
              <a:rPr lang="en-US" i="1" dirty="0"/>
              <a:t>keyword</a:t>
            </a:r>
            <a:r>
              <a:rPr lang="en-US" dirty="0"/>
              <a:t> “interface” </a:t>
            </a:r>
            <a:r>
              <a:rPr lang="en-US" dirty="0">
                <a:sym typeface="Wingdings" pitchFamily="2" charset="2"/>
              </a:rPr>
              <a:t> &lt;&lt;&gt;&gt;</a:t>
            </a:r>
            <a:endParaRPr lang="en-US" dirty="0"/>
          </a:p>
          <a:p>
            <a:endParaRPr lang="en-US" dirty="0"/>
          </a:p>
        </p:txBody>
      </p:sp>
    </p:spTree>
    <p:extLst>
      <p:ext uri="{BB962C8B-B14F-4D97-AF65-F5344CB8AC3E}">
        <p14:creationId xmlns:p14="http://schemas.microsoft.com/office/powerpoint/2010/main" val="2126077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Interfaces </a:t>
            </a:r>
            <a:r>
              <a:rPr lang="en-US" dirty="0" smtClean="0"/>
              <a:t>di-design </a:t>
            </a:r>
            <a:r>
              <a:rPr lang="en-US" dirty="0" err="1" smtClean="0"/>
              <a:t>untuk</a:t>
            </a:r>
            <a:r>
              <a:rPr lang="en-US" dirty="0" smtClean="0"/>
              <a:t> men-support </a:t>
            </a:r>
            <a:r>
              <a:rPr lang="en-US" i="1" dirty="0"/>
              <a:t>dynamic method resolution</a:t>
            </a:r>
            <a:r>
              <a:rPr lang="en-US" dirty="0"/>
              <a:t> </a:t>
            </a:r>
            <a:r>
              <a:rPr lang="en-US" dirty="0" err="1" smtClean="0"/>
              <a:t>saat</a:t>
            </a:r>
            <a:r>
              <a:rPr lang="en-US" dirty="0" smtClean="0"/>
              <a:t> run </a:t>
            </a:r>
            <a:r>
              <a:rPr lang="en-US" dirty="0"/>
              <a:t>time. </a:t>
            </a:r>
            <a:endParaRPr lang="en-US" dirty="0" smtClean="0"/>
          </a:p>
          <a:p>
            <a:r>
              <a:rPr lang="en-US" dirty="0" smtClean="0"/>
              <a:t>Interfaces men-disconnect </a:t>
            </a:r>
            <a:r>
              <a:rPr lang="en-US" dirty="0" err="1" smtClean="0"/>
              <a:t>definisi</a:t>
            </a:r>
            <a:r>
              <a:rPr lang="en-US" dirty="0" smtClean="0"/>
              <a:t> </a:t>
            </a:r>
            <a:r>
              <a:rPr lang="en-US" dirty="0" err="1" smtClean="0"/>
              <a:t>sebuah</a:t>
            </a:r>
            <a:r>
              <a:rPr lang="en-US" dirty="0" smtClean="0"/>
              <a:t> </a:t>
            </a:r>
            <a:r>
              <a:rPr lang="en-US" dirty="0" err="1" smtClean="0"/>
              <a:t>atau</a:t>
            </a:r>
            <a:r>
              <a:rPr lang="en-US" dirty="0" smtClean="0"/>
              <a:t> </a:t>
            </a:r>
            <a:r>
              <a:rPr lang="en-US" dirty="0" err="1" smtClean="0"/>
              <a:t>beberapa</a:t>
            </a:r>
            <a:r>
              <a:rPr lang="en-US" dirty="0" smtClean="0"/>
              <a:t> method </a:t>
            </a:r>
            <a:r>
              <a:rPr lang="en-US" dirty="0" err="1" smtClean="0"/>
              <a:t>dari</a:t>
            </a:r>
            <a:r>
              <a:rPr lang="en-US" dirty="0" smtClean="0"/>
              <a:t> </a:t>
            </a:r>
            <a:r>
              <a:rPr lang="en-US" dirty="0" err="1" smtClean="0"/>
              <a:t>hirarki</a:t>
            </a:r>
            <a:r>
              <a:rPr lang="en-US" dirty="0" smtClean="0"/>
              <a:t> </a:t>
            </a:r>
            <a:r>
              <a:rPr lang="en-US" dirty="0" err="1" smtClean="0"/>
              <a:t>pewarisan</a:t>
            </a:r>
            <a:endParaRPr lang="en-US" dirty="0" smtClean="0"/>
          </a:p>
          <a:p>
            <a:r>
              <a:rPr lang="en-US" dirty="0" err="1" smtClean="0"/>
              <a:t>Dikarenakan</a:t>
            </a:r>
            <a:r>
              <a:rPr lang="en-US" dirty="0" smtClean="0"/>
              <a:t> interfaces </a:t>
            </a:r>
            <a:r>
              <a:rPr lang="en-US" dirty="0" err="1" smtClean="0"/>
              <a:t>tidak</a:t>
            </a:r>
            <a:r>
              <a:rPr lang="en-US" dirty="0" smtClean="0"/>
              <a:t> </a:t>
            </a:r>
            <a:r>
              <a:rPr lang="en-US" dirty="0" err="1" smtClean="0"/>
              <a:t>termasuk</a:t>
            </a:r>
            <a:r>
              <a:rPr lang="en-US" dirty="0" smtClean="0"/>
              <a:t> </a:t>
            </a:r>
            <a:r>
              <a:rPr lang="en-US" dirty="0" err="1" smtClean="0"/>
              <a:t>dalam</a:t>
            </a:r>
            <a:r>
              <a:rPr lang="en-US" dirty="0" smtClean="0"/>
              <a:t> </a:t>
            </a:r>
            <a:r>
              <a:rPr lang="en-US" dirty="0" err="1" smtClean="0"/>
              <a:t>hirarki</a:t>
            </a:r>
            <a:r>
              <a:rPr lang="en-US" dirty="0" smtClean="0"/>
              <a:t> inheritance, </a:t>
            </a:r>
            <a:r>
              <a:rPr lang="en-US" dirty="0" err="1" smtClean="0"/>
              <a:t>sebuah</a:t>
            </a:r>
            <a:r>
              <a:rPr lang="en-US" dirty="0" smtClean="0"/>
              <a:t> </a:t>
            </a:r>
            <a:r>
              <a:rPr lang="en-US" dirty="0" err="1" smtClean="0"/>
              <a:t>atau</a:t>
            </a:r>
            <a:r>
              <a:rPr lang="en-US" dirty="0" smtClean="0"/>
              <a:t> </a:t>
            </a:r>
            <a:r>
              <a:rPr lang="en-US" dirty="0" err="1" smtClean="0"/>
              <a:t>beberapa</a:t>
            </a:r>
            <a:r>
              <a:rPr lang="en-US" dirty="0" smtClean="0"/>
              <a:t> class yang </a:t>
            </a:r>
            <a:r>
              <a:rPr lang="en-US" dirty="0" err="1" smtClean="0"/>
              <a:t>tidak</a:t>
            </a:r>
            <a:r>
              <a:rPr lang="en-US" dirty="0" smtClean="0"/>
              <a:t> </a:t>
            </a:r>
            <a:r>
              <a:rPr lang="en-US" dirty="0" err="1" smtClean="0"/>
              <a:t>terkait</a:t>
            </a:r>
            <a:r>
              <a:rPr lang="en-US" dirty="0" smtClean="0"/>
              <a:t> </a:t>
            </a:r>
            <a:r>
              <a:rPr lang="en-US" dirty="0" err="1" smtClean="0"/>
              <a:t>memungkinkan</a:t>
            </a:r>
            <a:r>
              <a:rPr lang="en-US" dirty="0" smtClean="0"/>
              <a:t> </a:t>
            </a:r>
            <a:r>
              <a:rPr lang="en-US" dirty="0" err="1" smtClean="0"/>
              <a:t>untuk</a:t>
            </a:r>
            <a:r>
              <a:rPr lang="en-US" dirty="0" smtClean="0"/>
              <a:t> </a:t>
            </a:r>
            <a:r>
              <a:rPr lang="en-US" dirty="0" err="1" smtClean="0"/>
              <a:t>meng</a:t>
            </a:r>
            <a:r>
              <a:rPr lang="en-US" dirty="0" smtClean="0"/>
              <a:t>-implements interface </a:t>
            </a:r>
            <a:r>
              <a:rPr lang="en-US" dirty="0" err="1" smtClean="0"/>
              <a:t>tersebut</a:t>
            </a:r>
            <a:r>
              <a:rPr lang="en-US" dirty="0" smtClean="0"/>
              <a:t>.</a:t>
            </a:r>
          </a:p>
          <a:p>
            <a:pPr lvl="1"/>
            <a:r>
              <a:rPr lang="en-US" dirty="0" err="1" smtClean="0"/>
              <a:t>Contoh</a:t>
            </a:r>
            <a:r>
              <a:rPr lang="en-US" dirty="0" smtClean="0"/>
              <a:t>: Listener </a:t>
            </a:r>
            <a:r>
              <a:rPr lang="en-US" dirty="0" err="1" smtClean="0"/>
              <a:t>pada</a:t>
            </a:r>
            <a:r>
              <a:rPr lang="en-US" dirty="0" smtClean="0"/>
              <a:t> Action Component (</a:t>
            </a:r>
            <a:r>
              <a:rPr lang="en-US" dirty="0" err="1" smtClean="0"/>
              <a:t>materi</a:t>
            </a:r>
            <a:r>
              <a:rPr lang="en-US" dirty="0" smtClean="0"/>
              <a:t> </a:t>
            </a:r>
            <a:r>
              <a:rPr lang="en-US" dirty="0" err="1" smtClean="0"/>
              <a:t>pemr</a:t>
            </a:r>
            <a:r>
              <a:rPr lang="en-US" dirty="0" smtClean="0"/>
              <a:t>. visual)</a:t>
            </a:r>
          </a:p>
          <a:p>
            <a:pPr lvl="1"/>
            <a:r>
              <a:rPr lang="en-US" dirty="0" err="1" smtClean="0"/>
              <a:t>Contoh</a:t>
            </a:r>
            <a:r>
              <a:rPr lang="en-US" dirty="0" smtClean="0"/>
              <a:t>: </a:t>
            </a:r>
            <a:r>
              <a:rPr lang="en-US" dirty="0" err="1" smtClean="0"/>
              <a:t>Penggunaan</a:t>
            </a:r>
            <a:r>
              <a:rPr lang="en-US" dirty="0" smtClean="0"/>
              <a:t> thread</a:t>
            </a:r>
          </a:p>
          <a:p>
            <a:pPr lvl="1"/>
            <a:endParaRPr lang="en-US" dirty="0"/>
          </a:p>
        </p:txBody>
      </p:sp>
      <p:sp>
        <p:nvSpPr>
          <p:cNvPr id="3" name="Title 2"/>
          <p:cNvSpPr>
            <a:spLocks noGrp="1"/>
          </p:cNvSpPr>
          <p:nvPr>
            <p:ph type="title"/>
          </p:nvPr>
        </p:nvSpPr>
        <p:spPr/>
        <p:txBody>
          <a:bodyPr/>
          <a:lstStyle/>
          <a:p>
            <a:r>
              <a:rPr lang="en-US" dirty="0" smtClean="0"/>
              <a:t>Interface</a:t>
            </a:r>
            <a:endParaRPr lang="en-US" dirty="0"/>
          </a:p>
        </p:txBody>
      </p:sp>
    </p:spTree>
    <p:extLst>
      <p:ext uri="{BB962C8B-B14F-4D97-AF65-F5344CB8AC3E}">
        <p14:creationId xmlns:p14="http://schemas.microsoft.com/office/powerpoint/2010/main" val="1387355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5516458"/>
              </p:ext>
            </p:extLst>
          </p:nvPr>
        </p:nvGraphicFramePr>
        <p:xfrm>
          <a:off x="381000" y="1289050"/>
          <a:ext cx="8407400" cy="330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Content Interface</a:t>
            </a:r>
            <a:endParaRPr lang="en-US" dirty="0"/>
          </a:p>
        </p:txBody>
      </p:sp>
    </p:spTree>
    <p:extLst>
      <p:ext uri="{BB962C8B-B14F-4D97-AF65-F5344CB8AC3E}">
        <p14:creationId xmlns:p14="http://schemas.microsoft.com/office/powerpoint/2010/main" val="1192820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a:t>Semua</a:t>
            </a:r>
            <a:r>
              <a:rPr lang="en-US" dirty="0"/>
              <a:t> </a:t>
            </a:r>
            <a:r>
              <a:rPr lang="en-US" dirty="0" err="1"/>
              <a:t>atribut</a:t>
            </a:r>
            <a:r>
              <a:rPr lang="en-US" dirty="0"/>
              <a:t> </a:t>
            </a:r>
            <a:r>
              <a:rPr lang="en-US" dirty="0" err="1"/>
              <a:t>adalah</a:t>
            </a:r>
            <a:r>
              <a:rPr lang="en-US" dirty="0"/>
              <a:t> public, static </a:t>
            </a:r>
            <a:r>
              <a:rPr lang="en-US" dirty="0" err="1"/>
              <a:t>dan</a:t>
            </a:r>
            <a:r>
              <a:rPr lang="en-US" dirty="0"/>
              <a:t> final (</a:t>
            </a:r>
            <a:r>
              <a:rPr lang="en-US" dirty="0" err="1"/>
              <a:t>semua</a:t>
            </a:r>
            <a:r>
              <a:rPr lang="en-US" dirty="0"/>
              <a:t> </a:t>
            </a:r>
            <a:r>
              <a:rPr lang="en-US" dirty="0" err="1"/>
              <a:t>atribut</a:t>
            </a:r>
            <a:r>
              <a:rPr lang="en-US" dirty="0"/>
              <a:t> </a:t>
            </a:r>
            <a:r>
              <a:rPr lang="en-US" dirty="0" err="1"/>
              <a:t>bertindak</a:t>
            </a:r>
            <a:r>
              <a:rPr lang="en-US" dirty="0"/>
              <a:t> </a:t>
            </a:r>
            <a:r>
              <a:rPr lang="en-US" dirty="0" err="1"/>
              <a:t>sebagai</a:t>
            </a:r>
            <a:r>
              <a:rPr lang="en-US" dirty="0"/>
              <a:t> </a:t>
            </a:r>
            <a:r>
              <a:rPr lang="en-US" dirty="0" err="1"/>
              <a:t>konstanta</a:t>
            </a:r>
            <a:r>
              <a:rPr lang="en-US" dirty="0"/>
              <a:t>)</a:t>
            </a:r>
          </a:p>
          <a:p>
            <a:pPr lvl="0"/>
            <a:r>
              <a:rPr lang="en-US" dirty="0" err="1"/>
              <a:t>Semua</a:t>
            </a:r>
            <a:r>
              <a:rPr lang="en-US" dirty="0"/>
              <a:t> method </a:t>
            </a:r>
            <a:r>
              <a:rPr lang="en-US" dirty="0" err="1"/>
              <a:t>adalah</a:t>
            </a:r>
            <a:r>
              <a:rPr lang="en-US" dirty="0"/>
              <a:t> abstract </a:t>
            </a:r>
            <a:r>
              <a:rPr lang="en-US" dirty="0" err="1"/>
              <a:t>dan</a:t>
            </a:r>
            <a:r>
              <a:rPr lang="en-US" dirty="0"/>
              <a:t> public</a:t>
            </a:r>
          </a:p>
          <a:p>
            <a:pPr lvl="0"/>
            <a:r>
              <a:rPr lang="en-US" dirty="0" err="1"/>
              <a:t>Tidak</a:t>
            </a:r>
            <a:r>
              <a:rPr lang="en-US" dirty="0"/>
              <a:t> </a:t>
            </a:r>
            <a:r>
              <a:rPr lang="en-US" dirty="0" err="1"/>
              <a:t>boleh</a:t>
            </a:r>
            <a:r>
              <a:rPr lang="en-US" dirty="0"/>
              <a:t> </a:t>
            </a:r>
            <a:r>
              <a:rPr lang="en-US" dirty="0" err="1"/>
              <a:t>ada</a:t>
            </a:r>
            <a:r>
              <a:rPr lang="en-US" dirty="0"/>
              <a:t> </a:t>
            </a:r>
            <a:r>
              <a:rPr lang="en-US" dirty="0" err="1"/>
              <a:t>deklarasi</a:t>
            </a:r>
            <a:r>
              <a:rPr lang="en-US" dirty="0"/>
              <a:t> </a:t>
            </a:r>
            <a:r>
              <a:rPr lang="en-US" dirty="0" err="1"/>
              <a:t>konstruktor</a:t>
            </a:r>
            <a:endParaRPr lang="en-US" dirty="0"/>
          </a:p>
          <a:p>
            <a:endParaRPr lang="en-US" dirty="0"/>
          </a:p>
        </p:txBody>
      </p:sp>
      <p:sp>
        <p:nvSpPr>
          <p:cNvPr id="3" name="Title 2"/>
          <p:cNvSpPr>
            <a:spLocks noGrp="1"/>
          </p:cNvSpPr>
          <p:nvPr>
            <p:ph type="title"/>
          </p:nvPr>
        </p:nvSpPr>
        <p:spPr/>
        <p:txBody>
          <a:bodyPr/>
          <a:lstStyle/>
          <a:p>
            <a:r>
              <a:rPr lang="en-US" dirty="0" err="1" smtClean="0"/>
              <a:t>Aturan</a:t>
            </a:r>
            <a:r>
              <a:rPr lang="en-US" dirty="0" smtClean="0"/>
              <a:t> Interface</a:t>
            </a:r>
            <a:endParaRPr lang="en-US" dirty="0"/>
          </a:p>
        </p:txBody>
      </p:sp>
    </p:spTree>
    <p:extLst>
      <p:ext uri="{BB962C8B-B14F-4D97-AF65-F5344CB8AC3E}">
        <p14:creationId xmlns:p14="http://schemas.microsoft.com/office/powerpoint/2010/main" val="3145529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Interface </a:t>
            </a:r>
            <a:r>
              <a:rPr lang="en-US" dirty="0" err="1" smtClean="0"/>
              <a:t>digunakan</a:t>
            </a:r>
            <a:r>
              <a:rPr lang="en-US" dirty="0" smtClean="0"/>
              <a:t> </a:t>
            </a:r>
            <a:r>
              <a:rPr lang="en-US" dirty="0" err="1" smtClean="0"/>
              <a:t>pada</a:t>
            </a:r>
            <a:r>
              <a:rPr lang="en-US" dirty="0" smtClean="0"/>
              <a:t> </a:t>
            </a:r>
            <a:r>
              <a:rPr lang="en-US" dirty="0" err="1" smtClean="0"/>
              <a:t>sebuah</a:t>
            </a:r>
            <a:r>
              <a:rPr lang="en-US" dirty="0" smtClean="0"/>
              <a:t> class </a:t>
            </a:r>
            <a:r>
              <a:rPr lang="en-US" dirty="0" err="1" smtClean="0"/>
              <a:t>dengan</a:t>
            </a:r>
            <a:r>
              <a:rPr lang="en-US" dirty="0" smtClean="0"/>
              <a:t> </a:t>
            </a:r>
            <a:r>
              <a:rPr lang="en-US" dirty="0" err="1" smtClean="0"/>
              <a:t>menggunakan</a:t>
            </a:r>
            <a:r>
              <a:rPr lang="en-US" dirty="0" smtClean="0"/>
              <a:t> keyword “implements”</a:t>
            </a:r>
          </a:p>
          <a:p>
            <a:r>
              <a:rPr lang="en-US" dirty="0" err="1" smtClean="0"/>
              <a:t>Sebuah</a:t>
            </a:r>
            <a:r>
              <a:rPr lang="en-US" dirty="0" smtClean="0"/>
              <a:t> class yang </a:t>
            </a:r>
            <a:r>
              <a:rPr lang="en-US" dirty="0" err="1" smtClean="0"/>
              <a:t>meng</a:t>
            </a:r>
            <a:r>
              <a:rPr lang="en-US" dirty="0" smtClean="0"/>
              <a:t>-implements </a:t>
            </a:r>
            <a:r>
              <a:rPr lang="en-US" dirty="0" err="1" smtClean="0"/>
              <a:t>sebuah</a:t>
            </a:r>
            <a:r>
              <a:rPr lang="en-US" dirty="0" smtClean="0"/>
              <a:t> interface, </a:t>
            </a:r>
            <a:r>
              <a:rPr lang="en-US" dirty="0" err="1" smtClean="0"/>
              <a:t>harus</a:t>
            </a:r>
            <a:r>
              <a:rPr lang="en-US" dirty="0" smtClean="0"/>
              <a:t> </a:t>
            </a:r>
            <a:r>
              <a:rPr lang="en-US" dirty="0" err="1" smtClean="0"/>
              <a:t>meng</a:t>
            </a:r>
            <a:r>
              <a:rPr lang="en-US" dirty="0" smtClean="0"/>
              <a:t>-override </a:t>
            </a:r>
            <a:r>
              <a:rPr lang="en-US" dirty="0" err="1" smtClean="0"/>
              <a:t>setiap</a:t>
            </a:r>
            <a:r>
              <a:rPr lang="en-US" dirty="0" smtClean="0"/>
              <a:t> method yang </a:t>
            </a:r>
            <a:r>
              <a:rPr lang="en-US" dirty="0" err="1" smtClean="0"/>
              <a:t>tercantum</a:t>
            </a:r>
            <a:r>
              <a:rPr lang="en-US" dirty="0" smtClean="0"/>
              <a:t> </a:t>
            </a:r>
            <a:r>
              <a:rPr lang="en-US" dirty="0" err="1" smtClean="0"/>
              <a:t>pada</a:t>
            </a:r>
            <a:r>
              <a:rPr lang="en-US" dirty="0" smtClean="0"/>
              <a:t> interface </a:t>
            </a:r>
            <a:r>
              <a:rPr lang="en-US" dirty="0" err="1" smtClean="0"/>
              <a:t>tersebut</a:t>
            </a:r>
            <a:endParaRPr lang="en-US" dirty="0" smtClean="0"/>
          </a:p>
          <a:p>
            <a:r>
              <a:rPr lang="en-US" dirty="0" smtClean="0"/>
              <a:t>“</a:t>
            </a:r>
            <a:r>
              <a:rPr lang="en-US" i="1" dirty="0"/>
              <a:t>one interface, multiple methods</a:t>
            </a:r>
            <a:r>
              <a:rPr lang="en-US" dirty="0"/>
              <a:t>” </a:t>
            </a:r>
            <a:r>
              <a:rPr lang="en-US" dirty="0" err="1" smtClean="0"/>
              <a:t>aspek</a:t>
            </a:r>
            <a:r>
              <a:rPr lang="en-US" dirty="0" smtClean="0"/>
              <a:t> </a:t>
            </a:r>
            <a:r>
              <a:rPr lang="en-US" dirty="0" err="1" smtClean="0"/>
              <a:t>dari</a:t>
            </a:r>
            <a:r>
              <a:rPr lang="en-US" dirty="0" smtClean="0"/>
              <a:t> polymorphism</a:t>
            </a:r>
            <a:r>
              <a:rPr lang="en-US" dirty="0"/>
              <a:t>.</a:t>
            </a:r>
          </a:p>
        </p:txBody>
      </p:sp>
      <p:sp>
        <p:nvSpPr>
          <p:cNvPr id="3" name="Title 2"/>
          <p:cNvSpPr>
            <a:spLocks noGrp="1"/>
          </p:cNvSpPr>
          <p:nvPr>
            <p:ph type="title"/>
          </p:nvPr>
        </p:nvSpPr>
        <p:spPr/>
        <p:txBody>
          <a:bodyPr/>
          <a:lstStyle/>
          <a:p>
            <a:r>
              <a:rPr lang="en-US" dirty="0" err="1" smtClean="0"/>
              <a:t>Aturan</a:t>
            </a:r>
            <a:r>
              <a:rPr lang="en-US" dirty="0" smtClean="0"/>
              <a:t> </a:t>
            </a:r>
            <a:r>
              <a:rPr lang="en-US" dirty="0" err="1" smtClean="0"/>
              <a:t>Pemakaian</a:t>
            </a:r>
            <a:r>
              <a:rPr lang="en-US" dirty="0" smtClean="0"/>
              <a:t> Interface</a:t>
            </a:r>
            <a:endParaRPr lang="en-US" dirty="0"/>
          </a:p>
        </p:txBody>
      </p:sp>
    </p:spTree>
    <p:extLst>
      <p:ext uri="{BB962C8B-B14F-4D97-AF65-F5344CB8AC3E}">
        <p14:creationId xmlns:p14="http://schemas.microsoft.com/office/powerpoint/2010/main" val="1706816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IMPLEMENTS VS EXTENDS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28750"/>
            <a:ext cx="29146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ross 3"/>
          <p:cNvSpPr/>
          <p:nvPr/>
        </p:nvSpPr>
        <p:spPr>
          <a:xfrm rot="2720037">
            <a:off x="6249562" y="3349318"/>
            <a:ext cx="790575" cy="762000"/>
          </a:xfrm>
          <a:prstGeom prst="plus">
            <a:avLst>
              <a:gd name="adj" fmla="val 403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nut 5"/>
          <p:cNvSpPr/>
          <p:nvPr/>
        </p:nvSpPr>
        <p:spPr>
          <a:xfrm>
            <a:off x="1447800" y="3333750"/>
            <a:ext cx="838200" cy="838200"/>
          </a:xfrm>
          <a:prstGeom prst="donut">
            <a:avLst>
              <a:gd name="adj" fmla="val 1464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57200" y="4267324"/>
            <a:ext cx="2698624" cy="646331"/>
          </a:xfrm>
          <a:prstGeom prst="rect">
            <a:avLst/>
          </a:prstGeom>
          <a:noFill/>
        </p:spPr>
        <p:txBody>
          <a:bodyPr wrap="none" rtlCol="0">
            <a:spAutoFit/>
          </a:bodyPr>
          <a:lstStyle/>
          <a:p>
            <a:pPr algn="ctr"/>
            <a:r>
              <a:rPr lang="en-US" dirty="0" smtClean="0">
                <a:solidFill>
                  <a:srgbClr val="00B050"/>
                </a:solidFill>
              </a:rPr>
              <a:t>Interface </a:t>
            </a:r>
            <a:r>
              <a:rPr lang="en-US" dirty="0" err="1" smtClean="0">
                <a:solidFill>
                  <a:srgbClr val="00B050"/>
                </a:solidFill>
              </a:rPr>
              <a:t>memungkinkan</a:t>
            </a:r>
            <a:endParaRPr lang="en-US" dirty="0" smtClean="0">
              <a:solidFill>
                <a:srgbClr val="00B050"/>
              </a:solidFill>
            </a:endParaRPr>
          </a:p>
          <a:p>
            <a:pPr algn="ctr"/>
            <a:r>
              <a:rPr lang="en-US" dirty="0" err="1" smtClean="0">
                <a:solidFill>
                  <a:srgbClr val="00B050"/>
                </a:solidFill>
              </a:rPr>
              <a:t>Pewarisan</a:t>
            </a:r>
            <a:r>
              <a:rPr lang="en-US" dirty="0" smtClean="0">
                <a:solidFill>
                  <a:srgbClr val="00B050"/>
                </a:solidFill>
              </a:rPr>
              <a:t> </a:t>
            </a:r>
            <a:r>
              <a:rPr lang="en-US" dirty="0" err="1" smtClean="0">
                <a:solidFill>
                  <a:srgbClr val="00B050"/>
                </a:solidFill>
              </a:rPr>
              <a:t>Jamak</a:t>
            </a:r>
            <a:endParaRPr lang="en-US" dirty="0">
              <a:solidFill>
                <a:srgbClr val="00B050"/>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8535" y="1514475"/>
            <a:ext cx="195262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303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53176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Penggambaran</a:t>
            </a:r>
            <a:r>
              <a:rPr lang="en-US" dirty="0" smtClean="0"/>
              <a:t> Interface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33550"/>
            <a:ext cx="29146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047875"/>
            <a:ext cx="23526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812032" y="3682484"/>
            <a:ext cx="1576585" cy="369332"/>
          </a:xfrm>
          <a:prstGeom prst="rect">
            <a:avLst/>
          </a:prstGeom>
          <a:noFill/>
        </p:spPr>
        <p:txBody>
          <a:bodyPr wrap="none" rtlCol="0">
            <a:spAutoFit/>
          </a:bodyPr>
          <a:lstStyle/>
          <a:p>
            <a:r>
              <a:rPr lang="en-US" dirty="0" err="1" smtClean="0"/>
              <a:t>Versi</a:t>
            </a:r>
            <a:r>
              <a:rPr lang="en-US" dirty="0" smtClean="0"/>
              <a:t> </a:t>
            </a:r>
            <a:r>
              <a:rPr lang="en-US" dirty="0" err="1" smtClean="0"/>
              <a:t>Lengkap</a:t>
            </a:r>
            <a:endParaRPr lang="en-US" dirty="0"/>
          </a:p>
        </p:txBody>
      </p:sp>
      <p:sp>
        <p:nvSpPr>
          <p:cNvPr id="7" name="TextBox 6"/>
          <p:cNvSpPr txBox="1"/>
          <p:nvPr/>
        </p:nvSpPr>
        <p:spPr>
          <a:xfrm>
            <a:off x="5798244" y="3697472"/>
            <a:ext cx="1525289" cy="369332"/>
          </a:xfrm>
          <a:prstGeom prst="rect">
            <a:avLst/>
          </a:prstGeom>
          <a:noFill/>
        </p:spPr>
        <p:txBody>
          <a:bodyPr wrap="none" rtlCol="0">
            <a:spAutoFit/>
          </a:bodyPr>
          <a:lstStyle/>
          <a:p>
            <a:r>
              <a:rPr lang="en-US" dirty="0" err="1" smtClean="0"/>
              <a:t>Versi</a:t>
            </a:r>
            <a:r>
              <a:rPr lang="en-US" dirty="0" smtClean="0"/>
              <a:t> Minimal</a:t>
            </a:r>
            <a:endParaRPr lang="en-US" dirty="0"/>
          </a:p>
        </p:txBody>
      </p:sp>
      <p:cxnSp>
        <p:nvCxnSpPr>
          <p:cNvPr id="8" name="Straight Connector 7"/>
          <p:cNvCxnSpPr/>
          <p:nvPr/>
        </p:nvCxnSpPr>
        <p:spPr>
          <a:xfrm>
            <a:off x="4648200" y="1428750"/>
            <a:ext cx="0" cy="32004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71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Contoh</a:t>
            </a:r>
            <a:r>
              <a:rPr lang="en-US" dirty="0" smtClean="0"/>
              <a:t> Interface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52550"/>
            <a:ext cx="2828925" cy="742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571750"/>
            <a:ext cx="6162675" cy="20097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200150"/>
            <a:ext cx="4314825" cy="1190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6934200" y="3409950"/>
            <a:ext cx="1249829" cy="369332"/>
          </a:xfrm>
          <a:prstGeom prst="rect">
            <a:avLst/>
          </a:prstGeom>
          <a:noFill/>
        </p:spPr>
        <p:txBody>
          <a:bodyPr wrap="none" rtlCol="0">
            <a:spAutoFit/>
          </a:bodyPr>
          <a:lstStyle/>
          <a:p>
            <a:r>
              <a:rPr lang="en-US" dirty="0" err="1" smtClean="0">
                <a:solidFill>
                  <a:srgbClr val="FF0000"/>
                </a:solidFill>
              </a:rPr>
              <a:t>Hasilnya</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224412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Contoh</a:t>
            </a:r>
            <a:r>
              <a:rPr lang="en-US" dirty="0"/>
              <a:t> Interface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52550"/>
            <a:ext cx="2828925" cy="742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25" y="1319212"/>
            <a:ext cx="5334000" cy="1552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 y="3028950"/>
            <a:ext cx="5172075" cy="2000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181350"/>
            <a:ext cx="41148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5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arn(inVertical)">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Kasus</a:t>
            </a:r>
            <a:r>
              <a:rPr lang="en-US" dirty="0" smtClean="0"/>
              <a:t> lain…</a:t>
            </a:r>
            <a:endParaRPr lang="en-US" dirty="0"/>
          </a:p>
        </p:txBody>
      </p:sp>
      <p:sp>
        <p:nvSpPr>
          <p:cNvPr id="4" name="Rectangle 3"/>
          <p:cNvSpPr/>
          <p:nvPr/>
        </p:nvSpPr>
        <p:spPr>
          <a:xfrm>
            <a:off x="982803" y="3486150"/>
            <a:ext cx="7102201" cy="923330"/>
          </a:xfrm>
          <a:prstGeom prst="rect">
            <a:avLst/>
          </a:prstGeom>
          <a:noFill/>
        </p:spPr>
        <p:txBody>
          <a:bodyPr wrap="none" lIns="91440" tIns="45720" rIns="91440" bIns="45720">
            <a:spAutoFit/>
          </a:bodyPr>
          <a:lstStyle/>
          <a:p>
            <a:pPr algn="ctr"/>
            <a:r>
              <a:rPr lang="en-US" sz="5400" b="1" cap="none" spc="50" dirty="0" err="1"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Bagaimana</a:t>
            </a:r>
            <a:r>
              <a:rPr lang="en-US" sz="5400" b="1" cap="none" spc="50" dirty="0"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 </a:t>
            </a:r>
            <a:r>
              <a:rPr lang="en-US" sz="5400" b="1" cap="none" spc="50" dirty="0" err="1"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kodenya</a:t>
            </a:r>
            <a:r>
              <a:rPr lang="en-US" sz="5400" b="1" cap="none" spc="50" dirty="0"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a:t>
            </a:r>
            <a:endParaRPr lang="en-US" sz="5400" b="1" cap="none" spc="50" dirty="0">
              <a:ln w="12700" cmpd="sng">
                <a:solidFill>
                  <a:srgbClr val="0000FF"/>
                </a:solidFill>
                <a:prstDash val="solid"/>
              </a:ln>
              <a:solidFill>
                <a:schemeClr val="accent6">
                  <a:tint val="1000"/>
                </a:schemeClr>
              </a:solidFill>
              <a:effectLst>
                <a:glow rad="53100">
                  <a:schemeClr val="accent6">
                    <a:satMod val="180000"/>
                    <a:alpha val="30000"/>
                  </a:schemeClr>
                </a:glow>
              </a:effectLst>
            </a:endParaRPr>
          </a:p>
        </p:txBody>
      </p:sp>
      <p:sp>
        <p:nvSpPr>
          <p:cNvPr id="5" name="TextBox 4"/>
          <p:cNvSpPr txBox="1"/>
          <p:nvPr/>
        </p:nvSpPr>
        <p:spPr>
          <a:xfrm>
            <a:off x="2667000" y="4419005"/>
            <a:ext cx="5299977" cy="369332"/>
          </a:xfrm>
          <a:prstGeom prst="rect">
            <a:avLst/>
          </a:prstGeom>
          <a:noFill/>
        </p:spPr>
        <p:txBody>
          <a:bodyPr wrap="none" rtlCol="0">
            <a:spAutoFit/>
          </a:bodyPr>
          <a:lstStyle/>
          <a:p>
            <a:r>
              <a:rPr lang="en-US" dirty="0" err="1" smtClean="0">
                <a:solidFill>
                  <a:srgbClr val="0000FF"/>
                </a:solidFill>
              </a:rPr>
              <a:t>Bagaimana</a:t>
            </a:r>
            <a:r>
              <a:rPr lang="en-US" dirty="0" smtClean="0">
                <a:solidFill>
                  <a:srgbClr val="0000FF"/>
                </a:solidFill>
              </a:rPr>
              <a:t> </a:t>
            </a:r>
            <a:r>
              <a:rPr lang="en-US" dirty="0" err="1" smtClean="0">
                <a:solidFill>
                  <a:srgbClr val="0000FF"/>
                </a:solidFill>
              </a:rPr>
              <a:t>dengan</a:t>
            </a:r>
            <a:r>
              <a:rPr lang="en-US" dirty="0" smtClean="0">
                <a:solidFill>
                  <a:srgbClr val="0000FF"/>
                </a:solidFill>
              </a:rPr>
              <a:t> method yang </a:t>
            </a:r>
            <a:r>
              <a:rPr lang="en-US" dirty="0" err="1" smtClean="0">
                <a:solidFill>
                  <a:srgbClr val="0000FF"/>
                </a:solidFill>
              </a:rPr>
              <a:t>harus</a:t>
            </a:r>
            <a:r>
              <a:rPr lang="en-US" dirty="0" smtClean="0">
                <a:solidFill>
                  <a:srgbClr val="0000FF"/>
                </a:solidFill>
              </a:rPr>
              <a:t> di-override?</a:t>
            </a:r>
            <a:endParaRPr lang="en-US" dirty="0">
              <a:solidFill>
                <a:srgbClr val="0000FF"/>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23" y="1504950"/>
            <a:ext cx="280416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3973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500187"/>
            <a:ext cx="4033839" cy="183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dirty="0" err="1" smtClean="0"/>
              <a:t>Kasus</a:t>
            </a:r>
            <a:r>
              <a:rPr lang="en-US" dirty="0" smtClean="0"/>
              <a:t> lain…</a:t>
            </a:r>
            <a:endParaRPr lang="en-US" dirty="0"/>
          </a:p>
        </p:txBody>
      </p:sp>
      <p:sp>
        <p:nvSpPr>
          <p:cNvPr id="4" name="Rectangle 3"/>
          <p:cNvSpPr/>
          <p:nvPr/>
        </p:nvSpPr>
        <p:spPr>
          <a:xfrm>
            <a:off x="982803" y="3486150"/>
            <a:ext cx="7102201" cy="923330"/>
          </a:xfrm>
          <a:prstGeom prst="rect">
            <a:avLst/>
          </a:prstGeom>
          <a:noFill/>
        </p:spPr>
        <p:txBody>
          <a:bodyPr wrap="none" lIns="91440" tIns="45720" rIns="91440" bIns="45720">
            <a:spAutoFit/>
          </a:bodyPr>
          <a:lstStyle/>
          <a:p>
            <a:pPr algn="ctr"/>
            <a:r>
              <a:rPr lang="en-US" sz="5400" b="1" cap="none" spc="50" dirty="0" err="1"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Bagaimana</a:t>
            </a:r>
            <a:r>
              <a:rPr lang="en-US" sz="5400" b="1" cap="none" spc="50" dirty="0"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 </a:t>
            </a:r>
            <a:r>
              <a:rPr lang="en-US" sz="5400" b="1" cap="none" spc="50" dirty="0" err="1"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kodenya</a:t>
            </a:r>
            <a:r>
              <a:rPr lang="en-US" sz="5400" b="1" cap="none" spc="50" dirty="0" smtClean="0">
                <a:ln w="12700" cmpd="sng">
                  <a:solidFill>
                    <a:srgbClr val="0000FF"/>
                  </a:solidFill>
                  <a:prstDash val="solid"/>
                </a:ln>
                <a:solidFill>
                  <a:schemeClr val="accent6">
                    <a:tint val="1000"/>
                  </a:schemeClr>
                </a:solidFill>
                <a:effectLst>
                  <a:glow rad="53100">
                    <a:schemeClr val="accent6">
                      <a:satMod val="180000"/>
                      <a:alpha val="30000"/>
                    </a:schemeClr>
                  </a:glow>
                </a:effectLst>
              </a:rPr>
              <a:t>??</a:t>
            </a:r>
            <a:endParaRPr lang="en-US" sz="5400" b="1" cap="none" spc="50" dirty="0">
              <a:ln w="12700" cmpd="sng">
                <a:solidFill>
                  <a:srgbClr val="0000FF"/>
                </a:solidFill>
                <a:prstDash val="solid"/>
              </a:ln>
              <a:solidFill>
                <a:schemeClr val="accent6">
                  <a:tint val="1000"/>
                </a:schemeClr>
              </a:solidFill>
              <a:effectLst>
                <a:glow rad="53100">
                  <a:schemeClr val="accent6">
                    <a:satMod val="180000"/>
                    <a:alpha val="30000"/>
                  </a:schemeClr>
                </a:glow>
              </a:effectLst>
            </a:endParaRPr>
          </a:p>
        </p:txBody>
      </p:sp>
      <p:sp>
        <p:nvSpPr>
          <p:cNvPr id="5" name="TextBox 4"/>
          <p:cNvSpPr txBox="1"/>
          <p:nvPr/>
        </p:nvSpPr>
        <p:spPr>
          <a:xfrm>
            <a:off x="2667000" y="4419005"/>
            <a:ext cx="5299977" cy="369332"/>
          </a:xfrm>
          <a:prstGeom prst="rect">
            <a:avLst/>
          </a:prstGeom>
          <a:noFill/>
        </p:spPr>
        <p:txBody>
          <a:bodyPr wrap="none" rtlCol="0">
            <a:spAutoFit/>
          </a:bodyPr>
          <a:lstStyle/>
          <a:p>
            <a:r>
              <a:rPr lang="en-US" dirty="0" err="1" smtClean="0">
                <a:solidFill>
                  <a:srgbClr val="0000FF"/>
                </a:solidFill>
              </a:rPr>
              <a:t>Bagaimana</a:t>
            </a:r>
            <a:r>
              <a:rPr lang="en-US" dirty="0" smtClean="0">
                <a:solidFill>
                  <a:srgbClr val="0000FF"/>
                </a:solidFill>
              </a:rPr>
              <a:t> </a:t>
            </a:r>
            <a:r>
              <a:rPr lang="en-US" dirty="0" err="1" smtClean="0">
                <a:solidFill>
                  <a:srgbClr val="0000FF"/>
                </a:solidFill>
              </a:rPr>
              <a:t>dengan</a:t>
            </a:r>
            <a:r>
              <a:rPr lang="en-US" dirty="0" smtClean="0">
                <a:solidFill>
                  <a:srgbClr val="0000FF"/>
                </a:solidFill>
              </a:rPr>
              <a:t> method yang </a:t>
            </a:r>
            <a:r>
              <a:rPr lang="en-US" dirty="0" err="1" smtClean="0">
                <a:solidFill>
                  <a:srgbClr val="0000FF"/>
                </a:solidFill>
              </a:rPr>
              <a:t>harus</a:t>
            </a:r>
            <a:r>
              <a:rPr lang="en-US" dirty="0" smtClean="0">
                <a:solidFill>
                  <a:srgbClr val="0000FF"/>
                </a:solidFill>
              </a:rPr>
              <a:t> di-override?</a:t>
            </a:r>
            <a:endParaRPr lang="en-US" dirty="0">
              <a:solidFill>
                <a:srgbClr val="0000FF"/>
              </a:solidFill>
            </a:endParaRPr>
          </a:p>
        </p:txBody>
      </p:sp>
      <p:cxnSp>
        <p:nvCxnSpPr>
          <p:cNvPr id="6" name="Straight Arrow Connector 5"/>
          <p:cNvCxnSpPr/>
          <p:nvPr/>
        </p:nvCxnSpPr>
        <p:spPr>
          <a:xfrm>
            <a:off x="6172200" y="1962150"/>
            <a:ext cx="838200" cy="42148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48400" y="2495550"/>
            <a:ext cx="2363468" cy="369332"/>
          </a:xfrm>
          <a:prstGeom prst="rect">
            <a:avLst/>
          </a:prstGeom>
          <a:noFill/>
        </p:spPr>
        <p:txBody>
          <a:bodyPr wrap="none" rtlCol="0">
            <a:spAutoFit/>
          </a:bodyPr>
          <a:lstStyle/>
          <a:p>
            <a:r>
              <a:rPr lang="en-US" dirty="0" smtClean="0">
                <a:solidFill>
                  <a:srgbClr val="FF0000"/>
                </a:solidFill>
              </a:rPr>
              <a:t>extends/implements?</a:t>
            </a:r>
            <a:endParaRPr lang="en-US" dirty="0">
              <a:solidFill>
                <a:srgbClr val="FF0000"/>
              </a:solidFill>
            </a:endParaRPr>
          </a:p>
        </p:txBody>
      </p:sp>
      <p:sp>
        <p:nvSpPr>
          <p:cNvPr id="8" name="Rounded Rectangle 7"/>
          <p:cNvSpPr/>
          <p:nvPr/>
        </p:nvSpPr>
        <p:spPr>
          <a:xfrm>
            <a:off x="5316988" y="1581150"/>
            <a:ext cx="1160012" cy="381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720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142" y="666750"/>
            <a:ext cx="7878952" cy="2123658"/>
          </a:xfrm>
          <a:prstGeom prst="rect">
            <a:avLst/>
          </a:prstGeom>
          <a:noFill/>
        </p:spPr>
        <p:txBody>
          <a:bodyPr wrap="none" lIns="91440" tIns="45720" rIns="91440" bIns="45720">
            <a:spAutoFit/>
          </a:bodyPr>
          <a:lstStyle/>
          <a:p>
            <a:pPr algn="ctr"/>
            <a:r>
              <a:rPr lang="en-US" sz="4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Fungsi</a:t>
            </a:r>
            <a:r>
              <a:rPr lang="en-U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Abstract &amp; Interface: </a:t>
            </a:r>
          </a:p>
          <a:p>
            <a:pPr algn="ctr"/>
            <a:r>
              <a:rPr lang="en-US" sz="4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Menerapkan</a:t>
            </a:r>
            <a:r>
              <a:rPr lang="en-U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4400" b="1" cap="none"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Prinsip</a:t>
            </a:r>
            <a:r>
              <a:rPr lang="en-U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p>
          <a:p>
            <a:pPr algn="ctr"/>
            <a:r>
              <a:rPr lang="en-U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Design Pattern</a:t>
            </a:r>
            <a:endParaRPr lang="en-US"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Rectangle 2"/>
          <p:cNvSpPr/>
          <p:nvPr/>
        </p:nvSpPr>
        <p:spPr>
          <a:xfrm>
            <a:off x="1143000" y="2952750"/>
            <a:ext cx="6997236" cy="1754326"/>
          </a:xfrm>
          <a:prstGeom prst="rect">
            <a:avLst/>
          </a:prstGeom>
          <a:noFill/>
        </p:spPr>
        <p:txBody>
          <a:bodyPr wrap="none" lIns="91440" tIns="45720" rIns="91440" bIns="45720">
            <a:spAutoFit/>
          </a:bodyPr>
          <a:lstStyle/>
          <a:p>
            <a:pPr algn="ctr"/>
            <a:r>
              <a:rPr lang="en-US" sz="54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Program to interface, </a:t>
            </a:r>
          </a:p>
          <a:p>
            <a:pPr algn="ctr"/>
            <a:r>
              <a:rPr lang="en-US" sz="54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not an implementation</a:t>
            </a:r>
            <a:endParaRPr lang="en-US" sz="5400" b="1" i="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03509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solidFill>
                  <a:schemeClr val="tx1"/>
                </a:solidFill>
              </a:rPr>
              <a:t>Keyword FINAL</a:t>
            </a:r>
            <a:endParaRPr lang="en-US" dirty="0">
              <a:solidFill>
                <a:schemeClr val="tx1"/>
              </a:solidFill>
            </a:endParaRPr>
          </a:p>
        </p:txBody>
      </p:sp>
    </p:spTree>
    <p:extLst>
      <p:ext uri="{BB962C8B-B14F-4D97-AF65-F5344CB8AC3E}">
        <p14:creationId xmlns:p14="http://schemas.microsoft.com/office/powerpoint/2010/main" val="3625138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Terdapat</a:t>
            </a:r>
            <a:r>
              <a:rPr lang="en-US" dirty="0" smtClean="0"/>
              <a:t> 3 </a:t>
            </a:r>
            <a:r>
              <a:rPr lang="en-US" dirty="0" err="1" smtClean="0"/>
              <a:t>fungsi</a:t>
            </a:r>
            <a:r>
              <a:rPr lang="en-US" dirty="0" smtClean="0"/>
              <a:t> keyword final:</a:t>
            </a:r>
          </a:p>
          <a:p>
            <a:pPr lvl="1"/>
            <a:r>
              <a:rPr lang="en-US" dirty="0" err="1" smtClean="0"/>
              <a:t>Membentuk</a:t>
            </a:r>
            <a:r>
              <a:rPr lang="en-US" dirty="0" smtClean="0"/>
              <a:t> </a:t>
            </a:r>
            <a:r>
              <a:rPr lang="en-US" dirty="0" err="1" smtClean="0"/>
              <a:t>konstanta</a:t>
            </a:r>
            <a:endParaRPr lang="en-US" dirty="0" smtClean="0"/>
          </a:p>
          <a:p>
            <a:pPr lvl="1"/>
            <a:r>
              <a:rPr lang="en-US" dirty="0" smtClean="0"/>
              <a:t>Prevent overriding</a:t>
            </a:r>
          </a:p>
          <a:p>
            <a:pPr lvl="1"/>
            <a:r>
              <a:rPr lang="en-US" dirty="0" smtClean="0"/>
              <a:t>Prevent Inheritance</a:t>
            </a:r>
          </a:p>
          <a:p>
            <a:pPr lvl="1"/>
            <a:endParaRPr lang="en-US" dirty="0" smtClean="0"/>
          </a:p>
          <a:p>
            <a:r>
              <a:rPr lang="en-US" dirty="0" err="1" smtClean="0"/>
              <a:t>Sifat</a:t>
            </a:r>
            <a:endParaRPr lang="en-US" dirty="0" smtClean="0"/>
          </a:p>
          <a:p>
            <a:pPr lvl="1"/>
            <a:r>
              <a:rPr lang="en-US" dirty="0" err="1" smtClean="0"/>
              <a:t>Suatu</a:t>
            </a:r>
            <a:r>
              <a:rPr lang="en-US" dirty="0" smtClean="0"/>
              <a:t> </a:t>
            </a:r>
            <a:r>
              <a:rPr lang="en-US" dirty="0" err="1" smtClean="0"/>
              <a:t>konstanta</a:t>
            </a:r>
            <a:r>
              <a:rPr lang="en-US" dirty="0" smtClean="0"/>
              <a:t> </a:t>
            </a:r>
            <a:r>
              <a:rPr lang="en-US" dirty="0" err="1" smtClean="0"/>
              <a:t>biasanya</a:t>
            </a:r>
            <a:r>
              <a:rPr lang="en-US" dirty="0" smtClean="0"/>
              <a:t> </a:t>
            </a:r>
            <a:r>
              <a:rPr lang="en-US" dirty="0" err="1" smtClean="0"/>
              <a:t>bersifat</a:t>
            </a:r>
            <a:r>
              <a:rPr lang="en-US" dirty="0" smtClean="0"/>
              <a:t> PUBLIC </a:t>
            </a:r>
            <a:r>
              <a:rPr lang="en-US" dirty="0" err="1" smtClean="0"/>
              <a:t>dan</a:t>
            </a:r>
            <a:r>
              <a:rPr lang="en-US" dirty="0" smtClean="0"/>
              <a:t> STATIC</a:t>
            </a:r>
          </a:p>
          <a:p>
            <a:pPr lvl="1"/>
            <a:r>
              <a:rPr lang="en-US" dirty="0" err="1" smtClean="0"/>
              <a:t>Penulisan</a:t>
            </a:r>
            <a:r>
              <a:rPr lang="en-US" dirty="0" smtClean="0"/>
              <a:t> </a:t>
            </a:r>
            <a:r>
              <a:rPr lang="en-US" dirty="0" err="1" smtClean="0"/>
              <a:t>nama</a:t>
            </a:r>
            <a:r>
              <a:rPr lang="en-US" dirty="0" smtClean="0"/>
              <a:t> </a:t>
            </a:r>
            <a:r>
              <a:rPr lang="en-US" dirty="0" err="1" smtClean="0"/>
              <a:t>konstanta</a:t>
            </a:r>
            <a:r>
              <a:rPr lang="en-US" dirty="0" smtClean="0"/>
              <a:t> </a:t>
            </a:r>
            <a:r>
              <a:rPr lang="en-US" dirty="0" err="1" smtClean="0"/>
              <a:t>dilakukan</a:t>
            </a:r>
            <a:r>
              <a:rPr lang="en-US" dirty="0" smtClean="0"/>
              <a:t> </a:t>
            </a:r>
            <a:r>
              <a:rPr lang="en-US" dirty="0" err="1" smtClean="0"/>
              <a:t>dengan</a:t>
            </a:r>
            <a:r>
              <a:rPr lang="en-US" dirty="0" smtClean="0"/>
              <a:t> HURUF KAPITAL </a:t>
            </a:r>
            <a:r>
              <a:rPr lang="en-US" dirty="0" err="1" smtClean="0"/>
              <a:t>untuk</a:t>
            </a:r>
            <a:r>
              <a:rPr lang="en-US" dirty="0" smtClean="0"/>
              <a:t> </a:t>
            </a:r>
            <a:r>
              <a:rPr lang="en-US" dirty="0" err="1" smtClean="0"/>
              <a:t>setiap</a:t>
            </a:r>
            <a:r>
              <a:rPr lang="en-US" dirty="0" smtClean="0"/>
              <a:t> </a:t>
            </a:r>
            <a:r>
              <a:rPr lang="en-US" dirty="0" err="1" smtClean="0"/>
              <a:t>huruf</a:t>
            </a:r>
            <a:endParaRPr lang="en-US" dirty="0"/>
          </a:p>
        </p:txBody>
      </p:sp>
      <p:sp>
        <p:nvSpPr>
          <p:cNvPr id="3" name="Title 2"/>
          <p:cNvSpPr>
            <a:spLocks noGrp="1"/>
          </p:cNvSpPr>
          <p:nvPr>
            <p:ph type="title"/>
          </p:nvPr>
        </p:nvSpPr>
        <p:spPr/>
        <p:txBody>
          <a:bodyPr/>
          <a:lstStyle/>
          <a:p>
            <a:r>
              <a:rPr lang="en-US" dirty="0" smtClean="0"/>
              <a:t>Keyword Final</a:t>
            </a:r>
            <a:endParaRPr lang="en-US" dirty="0"/>
          </a:p>
        </p:txBody>
      </p:sp>
    </p:spTree>
    <p:extLst>
      <p:ext uri="{BB962C8B-B14F-4D97-AF65-F5344CB8AC3E}">
        <p14:creationId xmlns:p14="http://schemas.microsoft.com/office/powerpoint/2010/main" val="1205964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Membentuk</a:t>
            </a:r>
            <a:r>
              <a:rPr lang="en-US" dirty="0" smtClean="0"/>
              <a:t> </a:t>
            </a:r>
            <a:r>
              <a:rPr lang="en-US" dirty="0" err="1" smtClean="0"/>
              <a:t>KOnstanta</a:t>
            </a:r>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66687"/>
            <a:ext cx="5314950"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276350"/>
            <a:ext cx="419100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715000" y="3790950"/>
            <a:ext cx="3250698" cy="646331"/>
          </a:xfrm>
          <a:prstGeom prst="rect">
            <a:avLst/>
          </a:prstGeom>
          <a:noFill/>
        </p:spPr>
        <p:txBody>
          <a:bodyPr wrap="none" rtlCol="0">
            <a:spAutoFit/>
          </a:bodyPr>
          <a:lstStyle/>
          <a:p>
            <a:r>
              <a:rPr lang="en-US" dirty="0" err="1" smtClean="0">
                <a:solidFill>
                  <a:srgbClr val="FF0000"/>
                </a:solidFill>
              </a:rPr>
              <a:t>Perhatikan</a:t>
            </a:r>
            <a:r>
              <a:rPr lang="en-US" dirty="0" smtClean="0">
                <a:solidFill>
                  <a:srgbClr val="FF0000"/>
                </a:solidFill>
              </a:rPr>
              <a:t> </a:t>
            </a:r>
            <a:r>
              <a:rPr lang="en-US" dirty="0" err="1" smtClean="0">
                <a:solidFill>
                  <a:srgbClr val="FF0000"/>
                </a:solidFill>
              </a:rPr>
              <a:t>cara</a:t>
            </a:r>
            <a:r>
              <a:rPr lang="en-US" dirty="0" smtClean="0">
                <a:solidFill>
                  <a:srgbClr val="FF0000"/>
                </a:solidFill>
              </a:rPr>
              <a:t> </a:t>
            </a:r>
            <a:r>
              <a:rPr lang="en-US" dirty="0" err="1" smtClean="0">
                <a:solidFill>
                  <a:srgbClr val="FF0000"/>
                </a:solidFill>
              </a:rPr>
              <a:t>memanggil</a:t>
            </a:r>
            <a:endParaRPr lang="en-US" dirty="0" smtClean="0">
              <a:solidFill>
                <a:srgbClr val="FF0000"/>
              </a:solidFill>
            </a:endParaRPr>
          </a:p>
          <a:p>
            <a:r>
              <a:rPr lang="en-US" dirty="0" err="1" smtClean="0">
                <a:solidFill>
                  <a:srgbClr val="FF0000"/>
                </a:solidFill>
              </a:rPr>
              <a:t>Konstanta</a:t>
            </a:r>
            <a:r>
              <a:rPr lang="en-US" dirty="0" smtClean="0">
                <a:solidFill>
                  <a:srgbClr val="FF0000"/>
                </a:solidFill>
              </a:rPr>
              <a:t> static </a:t>
            </a:r>
            <a:r>
              <a:rPr lang="en-US" dirty="0" err="1" smtClean="0">
                <a:solidFill>
                  <a:srgbClr val="FF0000"/>
                </a:solidFill>
              </a:rPr>
              <a:t>dan</a:t>
            </a:r>
            <a:r>
              <a:rPr lang="en-US" dirty="0" smtClean="0">
                <a:solidFill>
                  <a:srgbClr val="FF0000"/>
                </a:solidFill>
              </a:rPr>
              <a:t> non-static</a:t>
            </a:r>
            <a:endParaRPr lang="en-US" dirty="0">
              <a:solidFill>
                <a:srgbClr val="FF0000"/>
              </a:solidFill>
            </a:endParaRPr>
          </a:p>
        </p:txBody>
      </p:sp>
    </p:spTree>
    <p:extLst>
      <p:ext uri="{BB962C8B-B14F-4D97-AF65-F5344CB8AC3E}">
        <p14:creationId xmlns:p14="http://schemas.microsoft.com/office/powerpoint/2010/main" val="310324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arn(inVertical)">
                                      <p:cBhvr>
                                        <p:cTn id="7" dur="5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arn(inVertical)">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Prevent Overriding</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28775"/>
            <a:ext cx="5095875" cy="942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257550"/>
            <a:ext cx="4000500" cy="942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Cross 4"/>
          <p:cNvSpPr/>
          <p:nvPr/>
        </p:nvSpPr>
        <p:spPr>
          <a:xfrm rot="2720037">
            <a:off x="2484862" y="3348037"/>
            <a:ext cx="790575" cy="762000"/>
          </a:xfrm>
          <a:prstGeom prst="plus">
            <a:avLst>
              <a:gd name="adj" fmla="val 403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Elbow Connector 3"/>
          <p:cNvCxnSpPr/>
          <p:nvPr/>
        </p:nvCxnSpPr>
        <p:spPr>
          <a:xfrm rot="16200000" flipV="1">
            <a:off x="1242434" y="2091322"/>
            <a:ext cx="1690685" cy="1584746"/>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3416" y="4095750"/>
            <a:ext cx="3722879" cy="646331"/>
          </a:xfrm>
          <a:prstGeom prst="rect">
            <a:avLst/>
          </a:prstGeom>
          <a:noFill/>
        </p:spPr>
        <p:txBody>
          <a:bodyPr wrap="none" rtlCol="0">
            <a:spAutoFit/>
          </a:bodyPr>
          <a:lstStyle/>
          <a:p>
            <a:r>
              <a:rPr lang="en-US" dirty="0" err="1" smtClean="0">
                <a:solidFill>
                  <a:srgbClr val="FF0000"/>
                </a:solidFill>
              </a:rPr>
              <a:t>Tidak</a:t>
            </a:r>
            <a:r>
              <a:rPr lang="en-US" dirty="0" smtClean="0">
                <a:solidFill>
                  <a:srgbClr val="FF0000"/>
                </a:solidFill>
              </a:rPr>
              <a:t> </a:t>
            </a:r>
            <a:r>
              <a:rPr lang="en-US" dirty="0" err="1" smtClean="0">
                <a:solidFill>
                  <a:srgbClr val="FF0000"/>
                </a:solidFill>
              </a:rPr>
              <a:t>mungkin</a:t>
            </a:r>
            <a:r>
              <a:rPr lang="en-US" dirty="0" smtClean="0">
                <a:solidFill>
                  <a:srgbClr val="FF0000"/>
                </a:solidFill>
              </a:rPr>
              <a:t> di-override </a:t>
            </a:r>
          </a:p>
          <a:p>
            <a:r>
              <a:rPr lang="en-US" dirty="0" err="1" smtClean="0">
                <a:solidFill>
                  <a:srgbClr val="FF0000"/>
                </a:solidFill>
              </a:rPr>
              <a:t>karena</a:t>
            </a:r>
            <a:r>
              <a:rPr lang="en-US" dirty="0" smtClean="0">
                <a:solidFill>
                  <a:srgbClr val="FF0000"/>
                </a:solidFill>
              </a:rPr>
              <a:t> method meth() </a:t>
            </a:r>
            <a:r>
              <a:rPr lang="en-US" dirty="0" err="1" smtClean="0">
                <a:solidFill>
                  <a:srgbClr val="FF0000"/>
                </a:solidFill>
              </a:rPr>
              <a:t>bersifat</a:t>
            </a:r>
            <a:r>
              <a:rPr lang="en-US" dirty="0" smtClean="0">
                <a:solidFill>
                  <a:srgbClr val="FF0000"/>
                </a:solidFill>
              </a:rPr>
              <a:t> final</a:t>
            </a:r>
            <a:endParaRPr lang="en-US" dirty="0">
              <a:solidFill>
                <a:srgbClr val="FF0000"/>
              </a:solidFill>
            </a:endParaRPr>
          </a:p>
        </p:txBody>
      </p:sp>
      <p:sp>
        <p:nvSpPr>
          <p:cNvPr id="13" name="Oval 12"/>
          <p:cNvSpPr/>
          <p:nvPr/>
        </p:nvSpPr>
        <p:spPr>
          <a:xfrm>
            <a:off x="3657600" y="3409950"/>
            <a:ext cx="1143000" cy="319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14400" y="1757362"/>
            <a:ext cx="1744876" cy="319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278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a:t>
            </a:r>
            <a:endParaRPr lang="en-US" dirty="0"/>
          </a:p>
        </p:txBody>
      </p:sp>
      <p:sp>
        <p:nvSpPr>
          <p:cNvPr id="3" name="Content Placeholder 2"/>
          <p:cNvSpPr>
            <a:spLocks noGrp="1"/>
          </p:cNvSpPr>
          <p:nvPr>
            <p:ph idx="1"/>
          </p:nvPr>
        </p:nvSpPr>
        <p:spPr/>
        <p:txBody>
          <a:bodyPr/>
          <a:lstStyle/>
          <a:p>
            <a:r>
              <a:rPr lang="en-US" dirty="0" smtClean="0"/>
              <a:t>Superclass </a:t>
            </a:r>
            <a:r>
              <a:rPr lang="en-US" dirty="0" err="1" smtClean="0"/>
              <a:t>mendeklarasikan</a:t>
            </a:r>
            <a:r>
              <a:rPr lang="en-US" dirty="0" smtClean="0"/>
              <a:t> </a:t>
            </a:r>
            <a:r>
              <a:rPr lang="en-US" dirty="0" err="1" smtClean="0"/>
              <a:t>struktur</a:t>
            </a:r>
            <a:r>
              <a:rPr lang="en-US" dirty="0" smtClean="0"/>
              <a:t> </a:t>
            </a:r>
            <a:r>
              <a:rPr lang="en-US" dirty="0" err="1" smtClean="0"/>
              <a:t>tanpa</a:t>
            </a:r>
            <a:r>
              <a:rPr lang="en-US" dirty="0" smtClean="0"/>
              <a:t> </a:t>
            </a:r>
            <a:r>
              <a:rPr lang="en-US" dirty="0" err="1" smtClean="0"/>
              <a:t>menyediakan</a:t>
            </a:r>
            <a:r>
              <a:rPr lang="en-US" dirty="0" smtClean="0"/>
              <a:t> </a:t>
            </a:r>
            <a:r>
              <a:rPr lang="en-US" dirty="0" err="1" smtClean="0"/>
              <a:t>implementasi</a:t>
            </a:r>
            <a:r>
              <a:rPr lang="en-US" dirty="0" smtClean="0"/>
              <a:t> yang </a:t>
            </a:r>
            <a:r>
              <a:rPr lang="en-US" dirty="0" err="1" smtClean="0"/>
              <a:t>jelas</a:t>
            </a:r>
            <a:r>
              <a:rPr lang="en-US" dirty="0" smtClean="0"/>
              <a:t> </a:t>
            </a:r>
            <a:r>
              <a:rPr lang="en-US" dirty="0" err="1" smtClean="0"/>
              <a:t>kepada</a:t>
            </a:r>
            <a:r>
              <a:rPr lang="en-US" dirty="0" smtClean="0"/>
              <a:t> </a:t>
            </a:r>
            <a:r>
              <a:rPr lang="en-US" dirty="0" err="1" smtClean="0"/>
              <a:t>setiap</a:t>
            </a:r>
            <a:r>
              <a:rPr lang="en-US" dirty="0" smtClean="0"/>
              <a:t> method. </a:t>
            </a:r>
          </a:p>
          <a:p>
            <a:r>
              <a:rPr lang="en-US" dirty="0" smtClean="0"/>
              <a:t>Superclass </a:t>
            </a:r>
            <a:r>
              <a:rPr lang="en-US" dirty="0" err="1" smtClean="0"/>
              <a:t>menyediakan</a:t>
            </a:r>
            <a:r>
              <a:rPr lang="en-US" dirty="0" smtClean="0"/>
              <a:t> </a:t>
            </a:r>
            <a:r>
              <a:rPr lang="en-US" dirty="0" err="1" smtClean="0"/>
              <a:t>bentuk</a:t>
            </a:r>
            <a:r>
              <a:rPr lang="en-US" dirty="0" smtClean="0"/>
              <a:t> </a:t>
            </a:r>
            <a:r>
              <a:rPr lang="en-US" dirty="0" err="1" smtClean="0"/>
              <a:t>umum</a:t>
            </a:r>
            <a:r>
              <a:rPr lang="en-US" dirty="0" smtClean="0"/>
              <a:t> yang </a:t>
            </a:r>
            <a:r>
              <a:rPr lang="en-US" dirty="0" err="1" smtClean="0"/>
              <a:t>akan</a:t>
            </a:r>
            <a:r>
              <a:rPr lang="en-US" dirty="0" smtClean="0"/>
              <a:t> “</a:t>
            </a:r>
            <a:r>
              <a:rPr lang="en-US" dirty="0" err="1" smtClean="0"/>
              <a:t>dibagikan</a:t>
            </a:r>
            <a:r>
              <a:rPr lang="en-US" dirty="0" smtClean="0"/>
              <a:t>” </a:t>
            </a:r>
            <a:r>
              <a:rPr lang="en-US" dirty="0" err="1" smtClean="0"/>
              <a:t>kepada</a:t>
            </a:r>
            <a:r>
              <a:rPr lang="en-US" dirty="0" smtClean="0"/>
              <a:t> subclass.</a:t>
            </a:r>
          </a:p>
          <a:p>
            <a:r>
              <a:rPr lang="en-US" dirty="0" smtClean="0"/>
              <a:t>Subclass </a:t>
            </a:r>
            <a:r>
              <a:rPr lang="en-US" dirty="0" err="1" smtClean="0"/>
              <a:t>akan</a:t>
            </a:r>
            <a:r>
              <a:rPr lang="en-US" dirty="0" smtClean="0"/>
              <a:t> </a:t>
            </a:r>
            <a:r>
              <a:rPr lang="en-US" dirty="0" err="1" smtClean="0"/>
              <a:t>menentukan</a:t>
            </a:r>
            <a:r>
              <a:rPr lang="en-US" dirty="0" smtClean="0"/>
              <a:t> detail yang </a:t>
            </a:r>
            <a:r>
              <a:rPr lang="en-US" dirty="0" err="1" smtClean="0"/>
              <a:t>ditentukan</a:t>
            </a:r>
            <a:r>
              <a:rPr lang="en-US" dirty="0" smtClean="0"/>
              <a:t> superclass</a:t>
            </a:r>
            <a:endParaRPr lang="en-US" dirty="0"/>
          </a:p>
        </p:txBody>
      </p:sp>
      <p:sp>
        <p:nvSpPr>
          <p:cNvPr id="4" name="Rectangle 3"/>
          <p:cNvSpPr/>
          <p:nvPr/>
        </p:nvSpPr>
        <p:spPr>
          <a:xfrm>
            <a:off x="202059" y="3943350"/>
            <a:ext cx="8739892" cy="769441"/>
          </a:xfrm>
          <a:prstGeom prst="rect">
            <a:avLst/>
          </a:prstGeom>
          <a:noFill/>
        </p:spPr>
        <p:txBody>
          <a:bodyPr wrap="none" lIns="91440" tIns="45720" rIns="91440" bIns="45720">
            <a:spAutoFit/>
          </a:bodyPr>
          <a:lstStyle/>
          <a:p>
            <a:pPr algn="ct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Superclass </a:t>
            </a:r>
            <a:r>
              <a:rPr lang="en-US" sz="4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tanpa</a:t>
            </a: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body method</a:t>
            </a:r>
            <a:endParaRPr lang="en-US" sz="4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16709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Prevent Inheritance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57350"/>
            <a:ext cx="4076700" cy="68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970028"/>
            <a:ext cx="4638675" cy="83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Oval 5"/>
          <p:cNvSpPr/>
          <p:nvPr/>
        </p:nvSpPr>
        <p:spPr>
          <a:xfrm>
            <a:off x="3581400" y="3181350"/>
            <a:ext cx="1228725" cy="319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5800" y="1657350"/>
            <a:ext cx="1524000" cy="319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7" idx="4"/>
            <a:endCxn id="6" idx="0"/>
          </p:cNvCxnSpPr>
          <p:nvPr/>
        </p:nvCxnSpPr>
        <p:spPr>
          <a:xfrm>
            <a:off x="1447800" y="1976438"/>
            <a:ext cx="2747963" cy="120491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Cross 8"/>
          <p:cNvSpPr/>
          <p:nvPr/>
        </p:nvSpPr>
        <p:spPr>
          <a:xfrm rot="2720037">
            <a:off x="3800474" y="2251383"/>
            <a:ext cx="790575" cy="762000"/>
          </a:xfrm>
          <a:prstGeom prst="plus">
            <a:avLst>
              <a:gd name="adj" fmla="val 403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648200" y="2309217"/>
            <a:ext cx="2780248" cy="646331"/>
          </a:xfrm>
          <a:prstGeom prst="rect">
            <a:avLst/>
          </a:prstGeom>
          <a:noFill/>
        </p:spPr>
        <p:txBody>
          <a:bodyPr wrap="none" rtlCol="0">
            <a:spAutoFit/>
          </a:bodyPr>
          <a:lstStyle/>
          <a:p>
            <a:r>
              <a:rPr lang="en-US" dirty="0" err="1" smtClean="0">
                <a:solidFill>
                  <a:srgbClr val="FF0000"/>
                </a:solidFill>
              </a:rPr>
              <a:t>Tidak</a:t>
            </a:r>
            <a:r>
              <a:rPr lang="en-US" dirty="0" smtClean="0">
                <a:solidFill>
                  <a:srgbClr val="FF0000"/>
                </a:solidFill>
              </a:rPr>
              <a:t> </a:t>
            </a:r>
            <a:r>
              <a:rPr lang="en-US" dirty="0" err="1" smtClean="0">
                <a:solidFill>
                  <a:srgbClr val="FF0000"/>
                </a:solidFill>
              </a:rPr>
              <a:t>mungkin</a:t>
            </a:r>
            <a:r>
              <a:rPr lang="en-US" dirty="0" smtClean="0">
                <a:solidFill>
                  <a:srgbClr val="FF0000"/>
                </a:solidFill>
              </a:rPr>
              <a:t> di-extends </a:t>
            </a:r>
          </a:p>
          <a:p>
            <a:r>
              <a:rPr lang="en-US" dirty="0" err="1" smtClean="0">
                <a:solidFill>
                  <a:srgbClr val="FF0000"/>
                </a:solidFill>
              </a:rPr>
              <a:t>karena</a:t>
            </a:r>
            <a:r>
              <a:rPr lang="en-US" dirty="0" smtClean="0">
                <a:solidFill>
                  <a:srgbClr val="FF0000"/>
                </a:solidFill>
              </a:rPr>
              <a:t> class </a:t>
            </a:r>
            <a:r>
              <a:rPr lang="en-US" dirty="0" err="1" smtClean="0">
                <a:solidFill>
                  <a:srgbClr val="FF0000"/>
                </a:solidFill>
              </a:rPr>
              <a:t>bersifat</a:t>
            </a:r>
            <a:r>
              <a:rPr lang="en-US" dirty="0" smtClean="0">
                <a:solidFill>
                  <a:srgbClr val="FF0000"/>
                </a:solidFill>
              </a:rPr>
              <a:t> final</a:t>
            </a:r>
            <a:endParaRPr lang="en-US" dirty="0">
              <a:solidFill>
                <a:srgbClr val="FF0000"/>
              </a:solidFill>
            </a:endParaRPr>
          </a:p>
        </p:txBody>
      </p:sp>
    </p:spTree>
    <p:extLst>
      <p:ext uri="{BB962C8B-B14F-4D97-AF65-F5344CB8AC3E}">
        <p14:creationId xmlns:p14="http://schemas.microsoft.com/office/powerpoint/2010/main" val="250598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1000" y="1352550"/>
            <a:ext cx="3302298" cy="3305175"/>
          </a:xfrm>
        </p:spPr>
      </p:pic>
      <p:sp>
        <p:nvSpPr>
          <p:cNvPr id="3" name="Title 2"/>
          <p:cNvSpPr>
            <a:spLocks noGrp="1"/>
          </p:cNvSpPr>
          <p:nvPr>
            <p:ph type="title"/>
          </p:nvPr>
        </p:nvSpPr>
        <p:spPr/>
        <p:txBody>
          <a:bodyPr/>
          <a:lstStyle/>
          <a:p>
            <a:r>
              <a:rPr lang="en-US" dirty="0" err="1" smtClean="0"/>
              <a:t>Penggunaan</a:t>
            </a:r>
            <a:r>
              <a:rPr lang="en-US" dirty="0" smtClean="0"/>
              <a:t> “Final”</a:t>
            </a:r>
            <a:endParaRPr lang="en-US" dirty="0"/>
          </a:p>
        </p:txBody>
      </p:sp>
      <p:sp>
        <p:nvSpPr>
          <p:cNvPr id="5" name="TextBox 4"/>
          <p:cNvSpPr txBox="1"/>
          <p:nvPr/>
        </p:nvSpPr>
        <p:spPr>
          <a:xfrm>
            <a:off x="4114800" y="1843862"/>
            <a:ext cx="3223959" cy="646331"/>
          </a:xfrm>
          <a:prstGeom prst="rect">
            <a:avLst/>
          </a:prstGeom>
          <a:noFill/>
        </p:spPr>
        <p:txBody>
          <a:bodyPr wrap="none" rtlCol="0">
            <a:spAutoFit/>
          </a:bodyPr>
          <a:lstStyle/>
          <a:p>
            <a:r>
              <a:rPr lang="en-US" dirty="0" err="1" smtClean="0"/>
              <a:t>Bagaimana</a:t>
            </a:r>
            <a:r>
              <a:rPr lang="en-US" dirty="0" smtClean="0"/>
              <a:t> </a:t>
            </a:r>
            <a:r>
              <a:rPr lang="en-US" dirty="0" err="1" smtClean="0"/>
              <a:t>jika</a:t>
            </a:r>
            <a:r>
              <a:rPr lang="en-US" dirty="0" smtClean="0"/>
              <a:t> class abstract </a:t>
            </a:r>
          </a:p>
          <a:p>
            <a:r>
              <a:rPr lang="en-US" dirty="0" err="1" smtClean="0"/>
              <a:t>diberikan</a:t>
            </a:r>
            <a:r>
              <a:rPr lang="en-US" dirty="0" smtClean="0"/>
              <a:t> keyword final?</a:t>
            </a:r>
            <a:endParaRPr lang="en-US" dirty="0"/>
          </a:p>
        </p:txBody>
      </p:sp>
      <p:sp>
        <p:nvSpPr>
          <p:cNvPr id="6" name="TextBox 5"/>
          <p:cNvSpPr txBox="1"/>
          <p:nvPr/>
        </p:nvSpPr>
        <p:spPr>
          <a:xfrm>
            <a:off x="4148992" y="2952750"/>
            <a:ext cx="4550989" cy="646331"/>
          </a:xfrm>
          <a:prstGeom prst="rect">
            <a:avLst/>
          </a:prstGeom>
          <a:noFill/>
        </p:spPr>
        <p:txBody>
          <a:bodyPr wrap="none" rtlCol="0">
            <a:spAutoFit/>
          </a:bodyPr>
          <a:lstStyle/>
          <a:p>
            <a:r>
              <a:rPr lang="en-US" dirty="0" smtClean="0"/>
              <a:t>Di </a:t>
            </a:r>
            <a:r>
              <a:rPr lang="en-US" dirty="0" err="1" smtClean="0"/>
              <a:t>mana</a:t>
            </a:r>
            <a:r>
              <a:rPr lang="en-US" dirty="0" smtClean="0"/>
              <a:t> </a:t>
            </a:r>
            <a:r>
              <a:rPr lang="en-US" dirty="0" err="1" smtClean="0"/>
              <a:t>letak</a:t>
            </a:r>
            <a:r>
              <a:rPr lang="en-US" dirty="0" smtClean="0"/>
              <a:t> keyword final paling </a:t>
            </a:r>
            <a:r>
              <a:rPr lang="en-US" dirty="0" err="1" smtClean="0"/>
              <a:t>mungkin</a:t>
            </a:r>
            <a:endParaRPr lang="en-US" dirty="0" smtClean="0"/>
          </a:p>
          <a:p>
            <a:r>
              <a:rPr lang="en-US" dirty="0" err="1" smtClean="0"/>
              <a:t>untuk</a:t>
            </a:r>
            <a:r>
              <a:rPr lang="en-US" dirty="0" smtClean="0"/>
              <a:t> </a:t>
            </a:r>
            <a:r>
              <a:rPr lang="en-US" dirty="0" err="1" smtClean="0"/>
              <a:t>sebuah</a:t>
            </a:r>
            <a:r>
              <a:rPr lang="en-US" dirty="0" smtClean="0"/>
              <a:t> interface??</a:t>
            </a:r>
            <a:endParaRPr lang="en-US" dirty="0"/>
          </a:p>
        </p:txBody>
      </p:sp>
    </p:spTree>
    <p:extLst>
      <p:ext uri="{BB962C8B-B14F-4D97-AF65-F5344CB8AC3E}">
        <p14:creationId xmlns:p14="http://schemas.microsoft.com/office/powerpoint/2010/main" val="1094741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Partial Implementation Interface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52550"/>
            <a:ext cx="2828925" cy="742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95550"/>
            <a:ext cx="4657725" cy="152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Right Brace 5"/>
          <p:cNvSpPr/>
          <p:nvPr/>
        </p:nvSpPr>
        <p:spPr>
          <a:xfrm>
            <a:off x="5029200" y="1428750"/>
            <a:ext cx="381000" cy="2895600"/>
          </a:xfrm>
          <a:prstGeom prst="righ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7" name="TextBox 6"/>
          <p:cNvSpPr txBox="1"/>
          <p:nvPr/>
        </p:nvSpPr>
        <p:spPr>
          <a:xfrm>
            <a:off x="5486400" y="2362021"/>
            <a:ext cx="3578928" cy="1200329"/>
          </a:xfrm>
          <a:prstGeom prst="rect">
            <a:avLst/>
          </a:prstGeom>
          <a:noFill/>
        </p:spPr>
        <p:txBody>
          <a:bodyPr wrap="none" rtlCol="0">
            <a:spAutoFit/>
          </a:bodyPr>
          <a:lstStyle/>
          <a:p>
            <a:pPr marL="285750" indent="-285750">
              <a:buFontTx/>
              <a:buChar char="-"/>
            </a:pPr>
            <a:r>
              <a:rPr lang="en-US" dirty="0" err="1" smtClean="0">
                <a:solidFill>
                  <a:srgbClr val="FF0000"/>
                </a:solidFill>
              </a:rPr>
              <a:t>Mungkinkah</a:t>
            </a:r>
            <a:r>
              <a:rPr lang="en-US" dirty="0" smtClean="0">
                <a:solidFill>
                  <a:srgbClr val="FF0000"/>
                </a:solidFill>
              </a:rPr>
              <a:t> </a:t>
            </a:r>
            <a:r>
              <a:rPr lang="en-US" dirty="0" err="1" smtClean="0">
                <a:solidFill>
                  <a:srgbClr val="FF0000"/>
                </a:solidFill>
              </a:rPr>
              <a:t>diimplements</a:t>
            </a:r>
            <a:r>
              <a:rPr lang="en-US" dirty="0" smtClean="0">
                <a:solidFill>
                  <a:srgbClr val="FF0000"/>
                </a:solidFill>
              </a:rPr>
              <a:t>?</a:t>
            </a:r>
          </a:p>
          <a:p>
            <a:pPr marL="285750" indent="-285750">
              <a:buFontTx/>
              <a:buChar char="-"/>
            </a:pPr>
            <a:r>
              <a:rPr lang="en-US" dirty="0" err="1" smtClean="0">
                <a:solidFill>
                  <a:srgbClr val="FF0000"/>
                </a:solidFill>
              </a:rPr>
              <a:t>Jika</a:t>
            </a:r>
            <a:r>
              <a:rPr lang="en-US" dirty="0" smtClean="0">
                <a:solidFill>
                  <a:srgbClr val="FF0000"/>
                </a:solidFill>
              </a:rPr>
              <a:t> </a:t>
            </a:r>
            <a:r>
              <a:rPr lang="en-US" dirty="0" err="1" smtClean="0">
                <a:solidFill>
                  <a:srgbClr val="FF0000"/>
                </a:solidFill>
              </a:rPr>
              <a:t>bisa</a:t>
            </a:r>
            <a:r>
              <a:rPr lang="en-US" dirty="0" smtClean="0">
                <a:solidFill>
                  <a:srgbClr val="FF0000"/>
                </a:solidFill>
              </a:rPr>
              <a:t>, </a:t>
            </a:r>
            <a:r>
              <a:rPr lang="en-US" dirty="0" err="1" smtClean="0">
                <a:solidFill>
                  <a:srgbClr val="FF0000"/>
                </a:solidFill>
              </a:rPr>
              <a:t>bagaimana</a:t>
            </a:r>
            <a:r>
              <a:rPr lang="en-US" dirty="0" smtClean="0">
                <a:solidFill>
                  <a:srgbClr val="FF0000"/>
                </a:solidFill>
              </a:rPr>
              <a:t> </a:t>
            </a:r>
            <a:r>
              <a:rPr lang="en-US" dirty="0" err="1" smtClean="0">
                <a:solidFill>
                  <a:srgbClr val="FF0000"/>
                </a:solidFill>
              </a:rPr>
              <a:t>kodenya</a:t>
            </a:r>
            <a:r>
              <a:rPr lang="en-US" dirty="0" smtClean="0">
                <a:solidFill>
                  <a:srgbClr val="FF0000"/>
                </a:solidFill>
              </a:rPr>
              <a:t>?</a:t>
            </a:r>
          </a:p>
          <a:p>
            <a:pPr marL="285750" indent="-285750">
              <a:buFontTx/>
              <a:buChar char="-"/>
            </a:pPr>
            <a:r>
              <a:rPr lang="en-US" dirty="0" err="1" smtClean="0">
                <a:solidFill>
                  <a:srgbClr val="FF0000"/>
                </a:solidFill>
              </a:rPr>
              <a:t>Bagaimana</a:t>
            </a:r>
            <a:r>
              <a:rPr lang="en-US" dirty="0" smtClean="0">
                <a:solidFill>
                  <a:srgbClr val="FF0000"/>
                </a:solidFill>
              </a:rPr>
              <a:t> </a:t>
            </a:r>
            <a:r>
              <a:rPr lang="en-US" dirty="0" err="1" smtClean="0">
                <a:solidFill>
                  <a:srgbClr val="FF0000"/>
                </a:solidFill>
              </a:rPr>
              <a:t>gambarnya</a:t>
            </a:r>
            <a:r>
              <a:rPr lang="en-US" dirty="0" smtClean="0">
                <a:solidFill>
                  <a:srgbClr val="FF0000"/>
                </a:solidFill>
              </a:rPr>
              <a:t>?</a:t>
            </a:r>
          </a:p>
          <a:p>
            <a:pPr marL="285750" indent="-285750">
              <a:buFontTx/>
              <a:buChar char="-"/>
            </a:pPr>
            <a:endParaRPr lang="en-US" dirty="0">
              <a:solidFill>
                <a:srgbClr val="FF0000"/>
              </a:solidFill>
            </a:endParaRPr>
          </a:p>
        </p:txBody>
      </p:sp>
      <p:sp>
        <p:nvSpPr>
          <p:cNvPr id="2" name="TextBox 1"/>
          <p:cNvSpPr txBox="1"/>
          <p:nvPr/>
        </p:nvSpPr>
        <p:spPr>
          <a:xfrm>
            <a:off x="3810000" y="1400859"/>
            <a:ext cx="4164666" cy="646331"/>
          </a:xfrm>
          <a:prstGeom prst="rect">
            <a:avLst/>
          </a:prstGeom>
          <a:noFill/>
        </p:spPr>
        <p:txBody>
          <a:bodyPr wrap="none" rtlCol="0">
            <a:spAutoFit/>
          </a:bodyPr>
          <a:lstStyle/>
          <a:p>
            <a:r>
              <a:rPr lang="en-US" dirty="0" err="1" smtClean="0"/>
              <a:t>Perhatikan</a:t>
            </a:r>
            <a:r>
              <a:rPr lang="en-US" dirty="0" smtClean="0"/>
              <a:t> </a:t>
            </a:r>
            <a:r>
              <a:rPr lang="en-US" dirty="0" err="1" smtClean="0"/>
              <a:t>bahwa</a:t>
            </a:r>
            <a:r>
              <a:rPr lang="en-US" dirty="0" smtClean="0"/>
              <a:t> abstract class</a:t>
            </a:r>
          </a:p>
          <a:p>
            <a:r>
              <a:rPr lang="en-US" dirty="0" err="1" smtClean="0"/>
              <a:t>Tidak</a:t>
            </a:r>
            <a:r>
              <a:rPr lang="en-US" dirty="0" smtClean="0"/>
              <a:t> </a:t>
            </a:r>
            <a:r>
              <a:rPr lang="en-US" dirty="0" err="1" smtClean="0"/>
              <a:t>meng</a:t>
            </a:r>
            <a:r>
              <a:rPr lang="en-US" dirty="0" smtClean="0"/>
              <a:t>-override method callback(?)</a:t>
            </a:r>
            <a:endParaRPr lang="en-US" dirty="0"/>
          </a:p>
        </p:txBody>
      </p:sp>
    </p:spTree>
    <p:extLst>
      <p:ext uri="{BB962C8B-B14F-4D97-AF65-F5344CB8AC3E}">
        <p14:creationId xmlns:p14="http://schemas.microsoft.com/office/powerpoint/2010/main" val="29982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Nested Interface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23655"/>
            <a:ext cx="3324225" cy="1171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408149"/>
            <a:ext cx="3209925" cy="10096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952750"/>
            <a:ext cx="4200525" cy="1866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cxnSp>
        <p:nvCxnSpPr>
          <p:cNvPr id="5" name="Straight Arrow Connector 4"/>
          <p:cNvCxnSpPr>
            <a:stCxn id="2050" idx="2"/>
          </p:cNvCxnSpPr>
          <p:nvPr/>
        </p:nvCxnSpPr>
        <p:spPr>
          <a:xfrm flipH="1">
            <a:off x="914400" y="2595230"/>
            <a:ext cx="1281113" cy="1195720"/>
          </a:xfrm>
          <a:prstGeom prst="straightConnector1">
            <a:avLst/>
          </a:prstGeom>
          <a:ln w="127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 y="3867150"/>
            <a:ext cx="2315506" cy="369332"/>
          </a:xfrm>
          <a:prstGeom prst="rect">
            <a:avLst/>
          </a:prstGeom>
          <a:noFill/>
        </p:spPr>
        <p:txBody>
          <a:bodyPr wrap="none" rtlCol="0">
            <a:spAutoFit/>
          </a:bodyPr>
          <a:lstStyle/>
          <a:p>
            <a:r>
              <a:rPr lang="en-US" dirty="0" smtClean="0">
                <a:solidFill>
                  <a:srgbClr val="0000FF"/>
                </a:solidFill>
              </a:rPr>
              <a:t>Interface </a:t>
            </a:r>
            <a:r>
              <a:rPr lang="en-US" dirty="0" err="1" smtClean="0">
                <a:solidFill>
                  <a:srgbClr val="0000FF"/>
                </a:solidFill>
              </a:rPr>
              <a:t>dalam</a:t>
            </a:r>
            <a:r>
              <a:rPr lang="en-US" dirty="0" smtClean="0">
                <a:solidFill>
                  <a:srgbClr val="0000FF"/>
                </a:solidFill>
              </a:rPr>
              <a:t> class</a:t>
            </a:r>
          </a:p>
        </p:txBody>
      </p:sp>
    </p:spTree>
    <p:extLst>
      <p:ext uri="{BB962C8B-B14F-4D97-AF65-F5344CB8AC3E}">
        <p14:creationId xmlns:p14="http://schemas.microsoft.com/office/powerpoint/2010/main" val="5638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solidFill>
                  <a:schemeClr val="tx1"/>
                </a:solidFill>
              </a:rPr>
              <a:t>-end of slide-</a:t>
            </a:r>
            <a:endParaRPr lang="en-US" dirty="0">
              <a:solidFill>
                <a:schemeClr val="tx1"/>
              </a:solidFill>
            </a:endParaRPr>
          </a:p>
        </p:txBody>
      </p:sp>
    </p:spTree>
    <p:extLst>
      <p:ext uri="{BB962C8B-B14F-4D97-AF65-F5344CB8AC3E}">
        <p14:creationId xmlns:p14="http://schemas.microsoft.com/office/powerpoint/2010/main" val="148099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a:t>
            </a:r>
            <a:endParaRPr lang="en-US" dirty="0"/>
          </a:p>
        </p:txBody>
      </p:sp>
      <p:sp>
        <p:nvSpPr>
          <p:cNvPr id="3" name="Content Placeholder 2"/>
          <p:cNvSpPr>
            <a:spLocks noGrp="1"/>
          </p:cNvSpPr>
          <p:nvPr>
            <p:ph idx="1"/>
          </p:nvPr>
        </p:nvSpPr>
        <p:spPr/>
        <p:txBody>
          <a:bodyPr/>
          <a:lstStyle/>
          <a:p>
            <a:r>
              <a:rPr lang="id-ID" dirty="0"/>
              <a:t>Abstract class didefinisikan sebagai class yang tidak bisa digunakan untuk membuat object.</a:t>
            </a:r>
          </a:p>
          <a:p>
            <a:r>
              <a:rPr lang="id-ID" dirty="0"/>
              <a:t>Abstract class dibuat ketika </a:t>
            </a:r>
            <a:r>
              <a:rPr lang="id-ID" dirty="0">
                <a:solidFill>
                  <a:srgbClr val="FF0000"/>
                </a:solidFill>
              </a:rPr>
              <a:t>adanya hal yang cukup kompleks </a:t>
            </a:r>
            <a:r>
              <a:rPr lang="id-ID" dirty="0"/>
              <a:t>terjadi di saat </a:t>
            </a:r>
            <a:r>
              <a:rPr lang="id-ID" dirty="0">
                <a:solidFill>
                  <a:srgbClr val="FF0000"/>
                </a:solidFill>
              </a:rPr>
              <a:t>pendefinisian</a:t>
            </a:r>
            <a:r>
              <a:rPr lang="id-ID" dirty="0"/>
              <a:t> di tahap awal pembangunan program.</a:t>
            </a:r>
          </a:p>
          <a:p>
            <a:r>
              <a:rPr lang="id-ID" dirty="0"/>
              <a:t>Sub class yang memperluas (atribut dan method) dari abstract class ini bisa dibuatkan object namun masih tetap memperhatikan modifier yang digunakan di abstract class tersebut.</a:t>
            </a:r>
          </a:p>
          <a:p>
            <a:endParaRPr lang="en-US" dirty="0"/>
          </a:p>
        </p:txBody>
      </p:sp>
    </p:spTree>
    <p:extLst>
      <p:ext uri="{BB962C8B-B14F-4D97-AF65-F5344CB8AC3E}">
        <p14:creationId xmlns:p14="http://schemas.microsoft.com/office/powerpoint/2010/main" val="1921699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Kelas</a:t>
            </a:r>
            <a:r>
              <a:rPr lang="en-US" dirty="0"/>
              <a:t> </a:t>
            </a:r>
            <a:r>
              <a:rPr lang="en-US" dirty="0" err="1"/>
              <a:t>abstrak</a:t>
            </a:r>
            <a:r>
              <a:rPr lang="en-US" dirty="0"/>
              <a:t> </a:t>
            </a:r>
            <a:r>
              <a:rPr lang="en-US" dirty="0" err="1"/>
              <a:t>merupakan</a:t>
            </a:r>
            <a:r>
              <a:rPr lang="en-US" dirty="0"/>
              <a:t> </a:t>
            </a:r>
            <a:r>
              <a:rPr lang="en-US" dirty="0" err="1"/>
              <a:t>suatu</a:t>
            </a:r>
            <a:r>
              <a:rPr lang="en-US" dirty="0"/>
              <a:t> </a:t>
            </a:r>
            <a:r>
              <a:rPr lang="en-US" dirty="0" err="1"/>
              <a:t>bentuk</a:t>
            </a:r>
            <a:r>
              <a:rPr lang="en-US" dirty="0"/>
              <a:t> </a:t>
            </a:r>
            <a:r>
              <a:rPr lang="en-US" dirty="0" err="1"/>
              <a:t>khusus</a:t>
            </a:r>
            <a:r>
              <a:rPr lang="en-US" dirty="0"/>
              <a:t> </a:t>
            </a:r>
            <a:r>
              <a:rPr lang="en-US" dirty="0" err="1"/>
              <a:t>dari</a:t>
            </a:r>
            <a:r>
              <a:rPr lang="en-US" dirty="0"/>
              <a:t> </a:t>
            </a:r>
            <a:r>
              <a:rPr lang="en-US" dirty="0" err="1" smtClean="0"/>
              <a:t>suatu</a:t>
            </a:r>
            <a:r>
              <a:rPr lang="en-US" dirty="0" smtClean="0"/>
              <a:t> </a:t>
            </a:r>
          </a:p>
          <a:p>
            <a:r>
              <a:rPr lang="en-US" dirty="0" err="1" smtClean="0"/>
              <a:t>Sifat</a:t>
            </a:r>
            <a:r>
              <a:rPr lang="en-US" dirty="0" smtClean="0"/>
              <a:t>:</a:t>
            </a:r>
          </a:p>
          <a:p>
            <a:pPr lvl="1"/>
            <a:r>
              <a:rPr lang="en-US" dirty="0" err="1">
                <a:solidFill>
                  <a:srgbClr val="FF0000"/>
                </a:solidFill>
              </a:rPr>
              <a:t>T</a:t>
            </a:r>
            <a:r>
              <a:rPr lang="en-US" dirty="0" err="1" smtClean="0">
                <a:solidFill>
                  <a:srgbClr val="FF0000"/>
                </a:solidFill>
              </a:rPr>
              <a:t>idak</a:t>
            </a:r>
            <a:r>
              <a:rPr lang="en-US" dirty="0" smtClean="0">
                <a:solidFill>
                  <a:srgbClr val="FF0000"/>
                </a:solidFill>
              </a:rPr>
              <a:t> </a:t>
            </a:r>
            <a:r>
              <a:rPr lang="en-US" dirty="0" err="1">
                <a:solidFill>
                  <a:srgbClr val="FF0000"/>
                </a:solidFill>
              </a:rPr>
              <a:t>dapat</a:t>
            </a:r>
            <a:r>
              <a:rPr lang="en-US" dirty="0">
                <a:solidFill>
                  <a:srgbClr val="FF0000"/>
                </a:solidFill>
              </a:rPr>
              <a:t> </a:t>
            </a:r>
            <a:r>
              <a:rPr lang="en-US" dirty="0" err="1">
                <a:solidFill>
                  <a:srgbClr val="FF0000"/>
                </a:solidFill>
              </a:rPr>
              <a:t>diinstansiasi</a:t>
            </a:r>
            <a:r>
              <a:rPr lang="en-US" dirty="0">
                <a:solidFill>
                  <a:srgbClr val="FF0000"/>
                </a:solidFill>
              </a:rPr>
              <a:t> </a:t>
            </a:r>
            <a:endParaRPr lang="en-US" dirty="0" smtClean="0">
              <a:solidFill>
                <a:srgbClr val="FF0000"/>
              </a:solidFill>
            </a:endParaRPr>
          </a:p>
          <a:p>
            <a:pPr lvl="1"/>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a:t>diturunkan</a:t>
            </a:r>
            <a:r>
              <a:rPr lang="en-US" dirty="0"/>
              <a:t> </a:t>
            </a:r>
            <a:r>
              <a:rPr lang="en-US" dirty="0" err="1"/>
              <a:t>ke</a:t>
            </a:r>
            <a:r>
              <a:rPr lang="en-US" dirty="0"/>
              <a:t> </a:t>
            </a:r>
            <a:r>
              <a:rPr lang="en-US" dirty="0" err="1"/>
              <a:t>dalam</a:t>
            </a:r>
            <a:r>
              <a:rPr lang="en-US" dirty="0"/>
              <a:t> </a:t>
            </a:r>
            <a:r>
              <a:rPr lang="en-US" dirty="0" err="1"/>
              <a:t>bentuk</a:t>
            </a:r>
            <a:r>
              <a:rPr lang="en-US" dirty="0"/>
              <a:t> </a:t>
            </a:r>
            <a:r>
              <a:rPr lang="en-US" dirty="0" err="1"/>
              <a:t>kelas</a:t>
            </a:r>
            <a:r>
              <a:rPr lang="en-US" dirty="0"/>
              <a:t> </a:t>
            </a:r>
            <a:r>
              <a:rPr lang="en-US" dirty="0" err="1"/>
              <a:t>konkret</a:t>
            </a:r>
            <a:r>
              <a:rPr lang="en-US" dirty="0"/>
              <a:t> </a:t>
            </a:r>
            <a:endParaRPr lang="en-US" dirty="0" smtClean="0"/>
          </a:p>
          <a:p>
            <a:pPr lvl="1"/>
            <a:r>
              <a:rPr lang="en-US" dirty="0" err="1"/>
              <a:t>Dapat</a:t>
            </a:r>
            <a:r>
              <a:rPr lang="en-US" dirty="0"/>
              <a:t> </a:t>
            </a:r>
            <a:r>
              <a:rPr lang="en-US" dirty="0" err="1"/>
              <a:t>digunakan</a:t>
            </a:r>
            <a:r>
              <a:rPr lang="en-US" dirty="0"/>
              <a:t> </a:t>
            </a:r>
            <a:r>
              <a:rPr lang="en-US" dirty="0" err="1"/>
              <a:t>untuk</a:t>
            </a:r>
            <a:r>
              <a:rPr lang="en-US" dirty="0"/>
              <a:t> </a:t>
            </a:r>
            <a:r>
              <a:rPr lang="en-US" dirty="0" err="1"/>
              <a:t>diturunkan</a:t>
            </a:r>
            <a:r>
              <a:rPr lang="en-US" dirty="0"/>
              <a:t> </a:t>
            </a:r>
            <a:r>
              <a:rPr lang="en-US" dirty="0" err="1" smtClean="0"/>
              <a:t>ke</a:t>
            </a:r>
            <a:r>
              <a:rPr lang="en-US" dirty="0" smtClean="0"/>
              <a:t> </a:t>
            </a:r>
            <a:r>
              <a:rPr lang="en-US" dirty="0" err="1" smtClean="0"/>
              <a:t>kelas</a:t>
            </a:r>
            <a:r>
              <a:rPr lang="en-US" dirty="0" smtClean="0"/>
              <a:t> </a:t>
            </a:r>
            <a:r>
              <a:rPr lang="en-US" dirty="0" err="1"/>
              <a:t>abstrak</a:t>
            </a:r>
            <a:r>
              <a:rPr lang="en-US" dirty="0"/>
              <a:t> </a:t>
            </a:r>
            <a:r>
              <a:rPr lang="en-US" dirty="0" err="1" smtClean="0"/>
              <a:t>berikutnya</a:t>
            </a:r>
            <a:endParaRPr lang="en-US" dirty="0" smtClean="0"/>
          </a:p>
          <a:p>
            <a:pPr lvl="1"/>
            <a:r>
              <a:rPr lang="en-US" dirty="0" err="1" smtClean="0"/>
              <a:t>Dideklarasikan</a:t>
            </a:r>
            <a:r>
              <a:rPr lang="en-US" dirty="0" smtClean="0"/>
              <a:t> </a:t>
            </a:r>
            <a:r>
              <a:rPr lang="en-US" dirty="0" err="1"/>
              <a:t>menggunakan</a:t>
            </a:r>
            <a:r>
              <a:rPr lang="en-US" dirty="0"/>
              <a:t> </a:t>
            </a:r>
            <a:r>
              <a:rPr lang="en-US" dirty="0">
                <a:solidFill>
                  <a:srgbClr val="FF0000"/>
                </a:solidFill>
              </a:rPr>
              <a:t>keyword abstract</a:t>
            </a:r>
            <a:r>
              <a:rPr lang="en-US" dirty="0" smtClean="0"/>
              <a:t>.</a:t>
            </a:r>
          </a:p>
          <a:p>
            <a:r>
              <a:rPr lang="en-US" dirty="0" err="1" smtClean="0"/>
              <a:t>Simbol</a:t>
            </a:r>
            <a:r>
              <a:rPr lang="en-US" dirty="0" smtClean="0"/>
              <a:t>: </a:t>
            </a:r>
            <a:r>
              <a:rPr lang="en-US" dirty="0" err="1" smtClean="0"/>
              <a:t>Sama</a:t>
            </a:r>
            <a:r>
              <a:rPr lang="en-US" dirty="0" smtClean="0"/>
              <a:t> </a:t>
            </a:r>
            <a:r>
              <a:rPr lang="en-US" dirty="0" err="1" smtClean="0"/>
              <a:t>seperti</a:t>
            </a:r>
            <a:r>
              <a:rPr lang="en-US" dirty="0" smtClean="0"/>
              <a:t> class, </a:t>
            </a:r>
            <a:r>
              <a:rPr lang="en-US" dirty="0" err="1" smtClean="0"/>
              <a:t>tapi</a:t>
            </a:r>
            <a:r>
              <a:rPr lang="en-US" dirty="0" smtClean="0"/>
              <a:t> </a:t>
            </a:r>
            <a:r>
              <a:rPr lang="en-US" dirty="0" err="1" smtClean="0"/>
              <a:t>dengan</a:t>
            </a:r>
            <a:r>
              <a:rPr lang="en-US" dirty="0" smtClean="0"/>
              <a:t> </a:t>
            </a:r>
            <a:r>
              <a:rPr lang="en-US" dirty="0" err="1" smtClean="0"/>
              <a:t>penulisan</a:t>
            </a:r>
            <a:r>
              <a:rPr lang="en-US" dirty="0" smtClean="0"/>
              <a:t> </a:t>
            </a:r>
            <a:r>
              <a:rPr lang="en-US" dirty="0" err="1" smtClean="0"/>
              <a:t>nama</a:t>
            </a:r>
            <a:r>
              <a:rPr lang="en-US" dirty="0" smtClean="0"/>
              <a:t> </a:t>
            </a:r>
            <a:r>
              <a:rPr lang="en-US" dirty="0" err="1" smtClean="0"/>
              <a:t>dengan</a:t>
            </a:r>
            <a:r>
              <a:rPr lang="en-US" dirty="0" smtClean="0"/>
              <a:t> </a:t>
            </a:r>
            <a:r>
              <a:rPr lang="en-US" i="1" dirty="0" smtClean="0"/>
              <a:t>style italic </a:t>
            </a:r>
            <a:r>
              <a:rPr lang="en-US" dirty="0" smtClean="0"/>
              <a:t>(</a:t>
            </a:r>
            <a:r>
              <a:rPr lang="en-US" dirty="0" err="1" smtClean="0"/>
              <a:t>untuk</a:t>
            </a:r>
            <a:r>
              <a:rPr lang="en-US" dirty="0" smtClean="0"/>
              <a:t> class </a:t>
            </a:r>
            <a:r>
              <a:rPr lang="en-US" dirty="0" err="1" smtClean="0"/>
              <a:t>dan</a:t>
            </a:r>
            <a:r>
              <a:rPr lang="en-US" dirty="0" smtClean="0"/>
              <a:t> method)</a:t>
            </a:r>
          </a:p>
        </p:txBody>
      </p:sp>
      <p:sp>
        <p:nvSpPr>
          <p:cNvPr id="3" name="Title 2"/>
          <p:cNvSpPr>
            <a:spLocks noGrp="1"/>
          </p:cNvSpPr>
          <p:nvPr>
            <p:ph type="title"/>
          </p:nvPr>
        </p:nvSpPr>
        <p:spPr/>
        <p:txBody>
          <a:bodyPr/>
          <a:lstStyle/>
          <a:p>
            <a:r>
              <a:rPr lang="en-US" dirty="0" smtClean="0"/>
              <a:t>Abstract Class</a:t>
            </a:r>
            <a:endParaRPr lang="en-US" dirty="0"/>
          </a:p>
        </p:txBody>
      </p:sp>
    </p:spTree>
    <p:extLst>
      <p:ext uri="{BB962C8B-B14F-4D97-AF65-F5344CB8AC3E}">
        <p14:creationId xmlns:p14="http://schemas.microsoft.com/office/powerpoint/2010/main" val="3640064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Mendeklarasikan</a:t>
            </a:r>
            <a:r>
              <a:rPr lang="en-US" dirty="0" smtClean="0"/>
              <a:t> </a:t>
            </a:r>
            <a:r>
              <a:rPr lang="en-US" dirty="0" err="1" smtClean="0"/>
              <a:t>struktur</a:t>
            </a:r>
            <a:r>
              <a:rPr lang="en-US" dirty="0" smtClean="0"/>
              <a:t> </a:t>
            </a:r>
            <a:r>
              <a:rPr lang="en-US" dirty="0" err="1" smtClean="0"/>
              <a:t>dari</a:t>
            </a:r>
            <a:r>
              <a:rPr lang="en-US" dirty="0" smtClean="0"/>
              <a:t> </a:t>
            </a:r>
            <a:r>
              <a:rPr lang="en-US" dirty="0" err="1" smtClean="0"/>
              <a:t>suatu</a:t>
            </a:r>
            <a:r>
              <a:rPr lang="en-US" dirty="0" smtClean="0"/>
              <a:t> </a:t>
            </a:r>
            <a:r>
              <a:rPr lang="en-US" dirty="0" err="1" smtClean="0"/>
              <a:t>abstraksi</a:t>
            </a:r>
            <a:r>
              <a:rPr lang="en-US" dirty="0" smtClean="0"/>
              <a:t> </a:t>
            </a:r>
            <a:r>
              <a:rPr lang="en-US" dirty="0" err="1" smtClean="0"/>
              <a:t>tanpa</a:t>
            </a:r>
            <a:r>
              <a:rPr lang="en-US" dirty="0" smtClean="0"/>
              <a:t> </a:t>
            </a:r>
            <a:r>
              <a:rPr lang="en-US" dirty="0" err="1" smtClean="0"/>
              <a:t>memberikan</a:t>
            </a:r>
            <a:r>
              <a:rPr lang="en-US" dirty="0" smtClean="0"/>
              <a:t> </a:t>
            </a:r>
            <a:r>
              <a:rPr lang="en-US" dirty="0" err="1" smtClean="0"/>
              <a:t>implementasi</a:t>
            </a:r>
            <a:endParaRPr lang="en-US" dirty="0" smtClean="0"/>
          </a:p>
          <a:p>
            <a:r>
              <a:rPr lang="en-US" dirty="0" err="1" smtClean="0"/>
              <a:t>Mendefenisikan</a:t>
            </a:r>
            <a:r>
              <a:rPr lang="en-US" dirty="0" smtClean="0"/>
              <a:t> generalized </a:t>
            </a:r>
            <a:r>
              <a:rPr lang="en-US" dirty="0"/>
              <a:t>form </a:t>
            </a:r>
            <a:r>
              <a:rPr lang="en-US" dirty="0" smtClean="0"/>
              <a:t>yang </a:t>
            </a:r>
            <a:r>
              <a:rPr lang="en-US" dirty="0" err="1" smtClean="0"/>
              <a:t>akan</a:t>
            </a:r>
            <a:r>
              <a:rPr lang="en-US" dirty="0" smtClean="0"/>
              <a:t> di-share </a:t>
            </a:r>
            <a:r>
              <a:rPr lang="en-US" dirty="0" err="1" smtClean="0"/>
              <a:t>ke</a:t>
            </a:r>
            <a:r>
              <a:rPr lang="en-US" dirty="0" smtClean="0"/>
              <a:t> </a:t>
            </a:r>
            <a:r>
              <a:rPr lang="en-US" dirty="0" err="1" smtClean="0"/>
              <a:t>setiap</a:t>
            </a:r>
            <a:r>
              <a:rPr lang="en-US" dirty="0" smtClean="0"/>
              <a:t> subclass</a:t>
            </a:r>
          </a:p>
          <a:p>
            <a:r>
              <a:rPr lang="en-US" dirty="0" err="1" smtClean="0"/>
              <a:t>Memberikan</a:t>
            </a:r>
            <a:r>
              <a:rPr lang="en-US" dirty="0" smtClean="0"/>
              <a:t> </a:t>
            </a:r>
            <a:r>
              <a:rPr lang="en-US" dirty="0" err="1" smtClean="0"/>
              <a:t>kebebasan</a:t>
            </a:r>
            <a:r>
              <a:rPr lang="en-US" dirty="0" smtClean="0"/>
              <a:t> </a:t>
            </a:r>
            <a:r>
              <a:rPr lang="en-US" dirty="0" err="1" smtClean="0"/>
              <a:t>pada</a:t>
            </a:r>
            <a:r>
              <a:rPr lang="en-US" dirty="0" smtClean="0"/>
              <a:t> subclass </a:t>
            </a:r>
            <a:r>
              <a:rPr lang="en-US" dirty="0" err="1" smtClean="0"/>
              <a:t>untuk</a:t>
            </a:r>
            <a:r>
              <a:rPr lang="en-US" dirty="0" smtClean="0"/>
              <a:t> </a:t>
            </a:r>
            <a:r>
              <a:rPr lang="en-US" dirty="0" err="1" smtClean="0"/>
              <a:t>memberikan</a:t>
            </a:r>
            <a:r>
              <a:rPr lang="en-US" dirty="0" smtClean="0"/>
              <a:t> </a:t>
            </a:r>
            <a:r>
              <a:rPr lang="en-US" dirty="0" err="1" smtClean="0"/>
              <a:t>prosedur</a:t>
            </a:r>
            <a:r>
              <a:rPr lang="en-US" dirty="0" smtClean="0"/>
              <a:t> details</a:t>
            </a:r>
          </a:p>
          <a:p>
            <a:endParaRPr lang="en-US" dirty="0"/>
          </a:p>
          <a:p>
            <a:endParaRPr lang="en-US" dirty="0"/>
          </a:p>
        </p:txBody>
      </p:sp>
      <p:sp>
        <p:nvSpPr>
          <p:cNvPr id="3" name="Title 2"/>
          <p:cNvSpPr>
            <a:spLocks noGrp="1"/>
          </p:cNvSpPr>
          <p:nvPr>
            <p:ph type="title"/>
          </p:nvPr>
        </p:nvSpPr>
        <p:spPr/>
        <p:txBody>
          <a:bodyPr/>
          <a:lstStyle/>
          <a:p>
            <a:r>
              <a:rPr lang="en-US" dirty="0" err="1" smtClean="0"/>
              <a:t>Kondisi</a:t>
            </a:r>
            <a:r>
              <a:rPr lang="en-US" dirty="0" smtClean="0"/>
              <a:t> </a:t>
            </a:r>
            <a:r>
              <a:rPr lang="en-US" dirty="0" err="1" smtClean="0"/>
              <a:t>Penggunaan</a:t>
            </a:r>
            <a:endParaRPr lang="en-US" dirty="0"/>
          </a:p>
        </p:txBody>
      </p:sp>
    </p:spTree>
    <p:extLst>
      <p:ext uri="{BB962C8B-B14F-4D97-AF65-F5344CB8AC3E}">
        <p14:creationId xmlns:p14="http://schemas.microsoft.com/office/powerpoint/2010/main" val="218176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Hanya</a:t>
            </a:r>
            <a:r>
              <a:rPr lang="en-US" dirty="0" smtClean="0"/>
              <a:t> class abstract yang </a:t>
            </a:r>
            <a:r>
              <a:rPr lang="en-US" dirty="0" err="1" smtClean="0"/>
              <a:t>memiliki</a:t>
            </a:r>
            <a:r>
              <a:rPr lang="en-US" dirty="0" smtClean="0"/>
              <a:t> method abstract</a:t>
            </a:r>
          </a:p>
          <a:p>
            <a:r>
              <a:rPr lang="en-US" dirty="0" smtClean="0"/>
              <a:t>Method abstract </a:t>
            </a:r>
            <a:r>
              <a:rPr lang="en-US" dirty="0" err="1" smtClean="0"/>
              <a:t>tidak</a:t>
            </a:r>
            <a:r>
              <a:rPr lang="en-US" dirty="0" smtClean="0"/>
              <a:t> </a:t>
            </a:r>
            <a:r>
              <a:rPr lang="en-US" dirty="0" err="1" smtClean="0"/>
              <a:t>memiliki</a:t>
            </a:r>
            <a:r>
              <a:rPr lang="en-US" dirty="0" smtClean="0"/>
              <a:t> body method</a:t>
            </a:r>
          </a:p>
          <a:p>
            <a:r>
              <a:rPr lang="en-US" dirty="0" smtClean="0"/>
              <a:t>Method abstract </a:t>
            </a:r>
            <a:r>
              <a:rPr lang="en-US" dirty="0" err="1" smtClean="0"/>
              <a:t>harus</a:t>
            </a:r>
            <a:r>
              <a:rPr lang="en-US" dirty="0" smtClean="0"/>
              <a:t> di-</a:t>
            </a:r>
            <a:r>
              <a:rPr lang="en-US" dirty="0" err="1" smtClean="0"/>
              <a:t>overriden</a:t>
            </a:r>
            <a:r>
              <a:rPr lang="en-US" dirty="0" smtClean="0"/>
              <a:t> </a:t>
            </a:r>
            <a:r>
              <a:rPr lang="en-US" dirty="0" err="1" smtClean="0"/>
              <a:t>oleh</a:t>
            </a:r>
            <a:r>
              <a:rPr lang="en-US" dirty="0" smtClean="0"/>
              <a:t> subclass</a:t>
            </a:r>
          </a:p>
          <a:p>
            <a:endParaRPr lang="en-US" dirty="0"/>
          </a:p>
        </p:txBody>
      </p:sp>
      <p:sp>
        <p:nvSpPr>
          <p:cNvPr id="3" name="Title 2"/>
          <p:cNvSpPr>
            <a:spLocks noGrp="1"/>
          </p:cNvSpPr>
          <p:nvPr>
            <p:ph type="title"/>
          </p:nvPr>
        </p:nvSpPr>
        <p:spPr/>
        <p:txBody>
          <a:bodyPr/>
          <a:lstStyle/>
          <a:p>
            <a:r>
              <a:rPr lang="en-US" dirty="0" err="1" smtClean="0"/>
              <a:t>Penggunaan</a:t>
            </a:r>
            <a:r>
              <a:rPr lang="en-US" dirty="0" smtClean="0"/>
              <a:t> Abstract Class</a:t>
            </a:r>
            <a:endParaRPr lang="en-US" dirty="0"/>
          </a:p>
        </p:txBody>
      </p:sp>
    </p:spTree>
    <p:extLst>
      <p:ext uri="{BB962C8B-B14F-4D97-AF65-F5344CB8AC3E}">
        <p14:creationId xmlns:p14="http://schemas.microsoft.com/office/powerpoint/2010/main" val="495818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95400" y="1276350"/>
            <a:ext cx="3302298" cy="3305175"/>
          </a:xfrm>
        </p:spPr>
      </p:pic>
      <p:sp>
        <p:nvSpPr>
          <p:cNvPr id="3" name="Title 2"/>
          <p:cNvSpPr>
            <a:spLocks noGrp="1"/>
          </p:cNvSpPr>
          <p:nvPr>
            <p:ph type="title"/>
          </p:nvPr>
        </p:nvSpPr>
        <p:spPr/>
        <p:txBody>
          <a:bodyPr/>
          <a:lstStyle/>
          <a:p>
            <a:r>
              <a:rPr lang="en-US" dirty="0" err="1" smtClean="0"/>
              <a:t>Penggunaan</a:t>
            </a:r>
            <a:r>
              <a:rPr lang="en-US" dirty="0" smtClean="0"/>
              <a:t> “ABSTRACT”</a:t>
            </a:r>
            <a:endParaRPr lang="en-US" dirty="0"/>
          </a:p>
        </p:txBody>
      </p:sp>
      <p:sp>
        <p:nvSpPr>
          <p:cNvPr id="5" name="TextBox 4"/>
          <p:cNvSpPr txBox="1"/>
          <p:nvPr/>
        </p:nvSpPr>
        <p:spPr>
          <a:xfrm>
            <a:off x="4800600" y="1809750"/>
            <a:ext cx="3441711" cy="1477328"/>
          </a:xfrm>
          <a:prstGeom prst="rect">
            <a:avLst/>
          </a:prstGeom>
          <a:noFill/>
        </p:spPr>
        <p:txBody>
          <a:bodyPr wrap="none" rtlCol="0">
            <a:spAutoFit/>
          </a:bodyPr>
          <a:lstStyle/>
          <a:p>
            <a:r>
              <a:rPr lang="en-US" dirty="0" err="1" smtClean="0"/>
              <a:t>Jika</a:t>
            </a:r>
            <a:r>
              <a:rPr lang="en-US" dirty="0" smtClean="0"/>
              <a:t> </a:t>
            </a:r>
            <a:r>
              <a:rPr lang="en-US" dirty="0" smtClean="0">
                <a:solidFill>
                  <a:srgbClr val="FF0000"/>
                </a:solidFill>
              </a:rPr>
              <a:t>abstract class </a:t>
            </a:r>
          </a:p>
          <a:p>
            <a:r>
              <a:rPr lang="en-US" dirty="0" err="1" smtClean="0">
                <a:solidFill>
                  <a:srgbClr val="FF0000"/>
                </a:solidFill>
              </a:rPr>
              <a:t>tidak</a:t>
            </a:r>
            <a:r>
              <a:rPr lang="en-US" dirty="0" smtClean="0">
                <a:solidFill>
                  <a:srgbClr val="FF0000"/>
                </a:solidFill>
              </a:rPr>
              <a:t> </a:t>
            </a:r>
            <a:r>
              <a:rPr lang="en-US" dirty="0" err="1" smtClean="0">
                <a:solidFill>
                  <a:srgbClr val="FF0000"/>
                </a:solidFill>
              </a:rPr>
              <a:t>dapat</a:t>
            </a:r>
            <a:r>
              <a:rPr lang="en-US" dirty="0" smtClean="0">
                <a:solidFill>
                  <a:srgbClr val="FF0000"/>
                </a:solidFill>
              </a:rPr>
              <a:t> </a:t>
            </a:r>
            <a:r>
              <a:rPr lang="en-US" dirty="0" err="1" smtClean="0">
                <a:solidFill>
                  <a:srgbClr val="FF0000"/>
                </a:solidFill>
              </a:rPr>
              <a:t>dibentuk</a:t>
            </a:r>
            <a:r>
              <a:rPr lang="en-US" dirty="0" smtClean="0">
                <a:solidFill>
                  <a:srgbClr val="FF0000"/>
                </a:solidFill>
              </a:rPr>
              <a:t> </a:t>
            </a:r>
            <a:r>
              <a:rPr lang="en-US" dirty="0" err="1" smtClean="0">
                <a:solidFill>
                  <a:srgbClr val="FF0000"/>
                </a:solidFill>
              </a:rPr>
              <a:t>objeknya</a:t>
            </a:r>
            <a:r>
              <a:rPr lang="en-US" dirty="0" smtClean="0"/>
              <a:t>, </a:t>
            </a:r>
          </a:p>
          <a:p>
            <a:endParaRPr lang="en-US" dirty="0" smtClean="0"/>
          </a:p>
          <a:p>
            <a:r>
              <a:rPr lang="en-US" dirty="0" err="1" smtClean="0"/>
              <a:t>Apakah</a:t>
            </a:r>
            <a:r>
              <a:rPr lang="en-US" dirty="0" smtClean="0"/>
              <a:t> abstract class </a:t>
            </a:r>
          </a:p>
          <a:p>
            <a:r>
              <a:rPr lang="en-US" dirty="0" err="1" smtClean="0">
                <a:solidFill>
                  <a:srgbClr val="FF0000"/>
                </a:solidFill>
              </a:rPr>
              <a:t>dapat</a:t>
            </a:r>
            <a:r>
              <a:rPr lang="en-US" dirty="0" smtClean="0">
                <a:solidFill>
                  <a:srgbClr val="FF0000"/>
                </a:solidFill>
              </a:rPr>
              <a:t> </a:t>
            </a:r>
            <a:r>
              <a:rPr lang="en-US" dirty="0" err="1" smtClean="0">
                <a:solidFill>
                  <a:srgbClr val="FF0000"/>
                </a:solidFill>
              </a:rPr>
              <a:t>dituliskan</a:t>
            </a:r>
            <a:r>
              <a:rPr lang="en-US" dirty="0" smtClean="0">
                <a:solidFill>
                  <a:srgbClr val="FF0000"/>
                </a:solidFill>
              </a:rPr>
              <a:t> </a:t>
            </a:r>
            <a:r>
              <a:rPr lang="en-US" dirty="0" err="1" smtClean="0">
                <a:solidFill>
                  <a:srgbClr val="FF0000"/>
                </a:solidFill>
              </a:rPr>
              <a:t>konstruktornya</a:t>
            </a:r>
            <a:r>
              <a:rPr lang="en-US" dirty="0" smtClean="0"/>
              <a:t>?</a:t>
            </a:r>
            <a:endParaRPr lang="en-US" dirty="0"/>
          </a:p>
        </p:txBody>
      </p:sp>
    </p:spTree>
    <p:extLst>
      <p:ext uri="{BB962C8B-B14F-4D97-AF65-F5344CB8AC3E}">
        <p14:creationId xmlns:p14="http://schemas.microsoft.com/office/powerpoint/2010/main" val="223213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Deklarasi</a:t>
            </a:r>
            <a:endParaRPr lang="en-US" dirty="0"/>
          </a:p>
        </p:txBody>
      </p:sp>
      <p:sp>
        <p:nvSpPr>
          <p:cNvPr id="4" name="TextBox 3"/>
          <p:cNvSpPr txBox="1"/>
          <p:nvPr/>
        </p:nvSpPr>
        <p:spPr>
          <a:xfrm>
            <a:off x="457200" y="1352550"/>
            <a:ext cx="5609228" cy="2031325"/>
          </a:xfrm>
          <a:prstGeom prst="rect">
            <a:avLst/>
          </a:prstGeom>
          <a:noFill/>
        </p:spPr>
        <p:txBody>
          <a:bodyPr wrap="none" rtlCol="0">
            <a:spAutoFit/>
          </a:bodyPr>
          <a:lstStyle/>
          <a:p>
            <a:r>
              <a:rPr lang="en-US" dirty="0" smtClean="0">
                <a:latin typeface="Courier New" pitchFamily="49" charset="0"/>
                <a:cs typeface="Courier New" pitchFamily="49" charset="0"/>
              </a:rPr>
              <a:t>public </a:t>
            </a:r>
            <a:r>
              <a:rPr lang="en-US" dirty="0" smtClean="0">
                <a:solidFill>
                  <a:srgbClr val="FF0000"/>
                </a:solidFill>
                <a:latin typeface="Courier New" pitchFamily="49" charset="0"/>
                <a:cs typeface="Courier New" pitchFamily="49" charset="0"/>
              </a:rPr>
              <a:t>abstract</a:t>
            </a:r>
            <a:r>
              <a:rPr lang="en-US" dirty="0" smtClean="0">
                <a:latin typeface="Courier New" pitchFamily="49" charset="0"/>
                <a:cs typeface="Courier New" pitchFamily="49" charset="0"/>
              </a:rPr>
              <a:t> class </a:t>
            </a:r>
            <a:r>
              <a:rPr lang="en-US" dirty="0" err="1" smtClean="0">
                <a:latin typeface="Courier New" pitchFamily="49" charset="0"/>
                <a:cs typeface="Courier New" pitchFamily="49" charset="0"/>
              </a:rPr>
              <a:t>namaClass</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public </a:t>
            </a:r>
            <a:r>
              <a:rPr lang="en-US" dirty="0" smtClean="0">
                <a:solidFill>
                  <a:srgbClr val="FF0000"/>
                </a:solidFill>
                <a:latin typeface="Courier New" pitchFamily="49" charset="0"/>
                <a:cs typeface="Courier New" pitchFamily="49" charset="0"/>
              </a:rPr>
              <a:t>abstract</a:t>
            </a:r>
            <a:r>
              <a:rPr lang="en-US" dirty="0" smtClean="0">
                <a:latin typeface="Courier New" pitchFamily="49" charset="0"/>
                <a:cs typeface="Courier New" pitchFamily="49" charset="0"/>
              </a:rPr>
              <a:t> void </a:t>
            </a:r>
            <a:r>
              <a:rPr lang="en-US" dirty="0" err="1" smtClean="0">
                <a:latin typeface="Courier New" pitchFamily="49" charset="0"/>
                <a:cs typeface="Courier New" pitchFamily="49" charset="0"/>
              </a:rPr>
              <a:t>namaProsedur</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public </a:t>
            </a:r>
            <a:r>
              <a:rPr lang="en-US" dirty="0" smtClean="0">
                <a:solidFill>
                  <a:srgbClr val="FF0000"/>
                </a:solidFill>
                <a:latin typeface="Courier New" pitchFamily="49" charset="0"/>
                <a:cs typeface="Courier New" pitchFamily="49" charset="0"/>
              </a:rPr>
              <a:t>abstract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namaFungsi</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public void </a:t>
            </a:r>
            <a:r>
              <a:rPr lang="en-US" dirty="0" err="1" smtClean="0">
                <a:latin typeface="Courier New" pitchFamily="49" charset="0"/>
                <a:cs typeface="Courier New" pitchFamily="49" charset="0"/>
              </a:rPr>
              <a:t>namaMethod</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algoritma</a:t>
            </a:r>
            <a:endParaRPr lang="en-US" dirty="0">
              <a:latin typeface="Courier New" pitchFamily="49" charset="0"/>
              <a:cs typeface="Courier New" pitchFamily="49" charset="0"/>
            </a:endParaRPr>
          </a:p>
          <a:p>
            <a:pPr lvl="1"/>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cxnSp>
        <p:nvCxnSpPr>
          <p:cNvPr id="6" name="Straight Arrow Connector 5"/>
          <p:cNvCxnSpPr/>
          <p:nvPr/>
        </p:nvCxnSpPr>
        <p:spPr>
          <a:xfrm>
            <a:off x="5410200" y="1962150"/>
            <a:ext cx="1219200" cy="762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724400" y="2266950"/>
            <a:ext cx="1828800" cy="6096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29400" y="2724150"/>
            <a:ext cx="1818383" cy="369332"/>
          </a:xfrm>
          <a:prstGeom prst="rect">
            <a:avLst/>
          </a:prstGeom>
          <a:noFill/>
        </p:spPr>
        <p:txBody>
          <a:bodyPr wrap="none" rtlCol="0">
            <a:spAutoFit/>
          </a:bodyPr>
          <a:lstStyle/>
          <a:p>
            <a:r>
              <a:rPr lang="en-US" dirty="0" smtClean="0">
                <a:solidFill>
                  <a:srgbClr val="FF0000"/>
                </a:solidFill>
              </a:rPr>
              <a:t>Abstract Method</a:t>
            </a:r>
            <a:endParaRPr lang="en-US" dirty="0">
              <a:solidFill>
                <a:srgbClr val="FF0000"/>
              </a:solidFill>
            </a:endParaRPr>
          </a:p>
        </p:txBody>
      </p:sp>
    </p:spTree>
    <p:extLst>
      <p:ext uri="{BB962C8B-B14F-4D97-AF65-F5344CB8AC3E}">
        <p14:creationId xmlns:p14="http://schemas.microsoft.com/office/powerpoint/2010/main" val="3488788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254</TotalTime>
  <Words>911</Words>
  <Application>Microsoft Office PowerPoint</Application>
  <PresentationFormat>On-screen Show (16:9)</PresentationFormat>
  <Paragraphs>150</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Clarity</vt:lpstr>
      <vt:lpstr>Abstract &amp; Interface</vt:lpstr>
      <vt:lpstr>Abstract Class</vt:lpstr>
      <vt:lpstr>Abstract Class</vt:lpstr>
      <vt:lpstr>Abstract Class</vt:lpstr>
      <vt:lpstr>Abstract Class</vt:lpstr>
      <vt:lpstr>Kondisi Penggunaan</vt:lpstr>
      <vt:lpstr>Penggunaan Abstract Class</vt:lpstr>
      <vt:lpstr>Penggunaan “ABSTRACT”</vt:lpstr>
      <vt:lpstr>Deklarasi</vt:lpstr>
      <vt:lpstr>Contoh Penggunaan</vt:lpstr>
      <vt:lpstr>Contoh Penggunaan</vt:lpstr>
      <vt:lpstr>Interface</vt:lpstr>
      <vt:lpstr>Interface</vt:lpstr>
      <vt:lpstr>Interface</vt:lpstr>
      <vt:lpstr>Interface</vt:lpstr>
      <vt:lpstr>Content Interface</vt:lpstr>
      <vt:lpstr>Aturan Interface</vt:lpstr>
      <vt:lpstr>Aturan Pemakaian Interface</vt:lpstr>
      <vt:lpstr>IMPLEMENTS VS EXTENDS</vt:lpstr>
      <vt:lpstr>Penggambaran Interface</vt:lpstr>
      <vt:lpstr>Contoh Interface</vt:lpstr>
      <vt:lpstr>Contoh Interface</vt:lpstr>
      <vt:lpstr>Kasus lain…</vt:lpstr>
      <vt:lpstr>Kasus lain…</vt:lpstr>
      <vt:lpstr>PowerPoint Presentation</vt:lpstr>
      <vt:lpstr>Keyword FINAL</vt:lpstr>
      <vt:lpstr>Keyword Final</vt:lpstr>
      <vt:lpstr>Membentuk KOnstanta</vt:lpstr>
      <vt:lpstr>Prevent Overriding</vt:lpstr>
      <vt:lpstr>Prevent Inheritance</vt:lpstr>
      <vt:lpstr>Penggunaan “Final”</vt:lpstr>
      <vt:lpstr>Partial Implementation Interface</vt:lpstr>
      <vt:lpstr>Nested Interface</vt:lpstr>
      <vt:lpstr>-end of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8</cp:revision>
  <dcterms:created xsi:type="dcterms:W3CDTF">2016-01-10T10:54:31Z</dcterms:created>
  <dcterms:modified xsi:type="dcterms:W3CDTF">2016-03-21T10:51:21Z</dcterms:modified>
</cp:coreProperties>
</file>