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57" r:id="rId3"/>
    <p:sldId id="263" r:id="rId4"/>
    <p:sldId id="258" r:id="rId5"/>
    <p:sldId id="264" r:id="rId6"/>
    <p:sldId id="260" r:id="rId7"/>
    <p:sldId id="261" r:id="rId8"/>
    <p:sldId id="262" r:id="rId9"/>
    <p:sldId id="265" r:id="rId10"/>
    <p:sldId id="266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56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28700"/>
            <a:ext cx="7848600" cy="1445419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28900"/>
            <a:ext cx="64008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7C7-A55C-476D-B057-D571361A9508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548890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7C7-A55C-476D-B057-D571361A9508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440055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4400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7C7-A55C-476D-B057-D571361A9508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7C7-A55C-476D-B057-D571361A9508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771651"/>
            <a:ext cx="7772400" cy="1650206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70149"/>
            <a:ext cx="7772400" cy="1125140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7C7-A55C-476D-B057-D571361A9508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449574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7C7-A55C-476D-B057-D571361A9508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7C7-A55C-476D-B057-D571361A9508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06462" y="3034268"/>
            <a:ext cx="353187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7C7-A55C-476D-B057-D571361A9508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7C7-A55C-476D-B057-D571361A9508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060"/>
            <a:ext cx="2139696" cy="946404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594060"/>
            <a:ext cx="5715000" cy="41833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97915"/>
            <a:ext cx="2139696" cy="31827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7C7-A55C-476D-B057-D571361A9508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684114" y="2684956"/>
            <a:ext cx="418338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60"/>
            <a:ext cx="2142680" cy="94869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628651"/>
            <a:ext cx="5904390" cy="4125342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2139696" cy="31821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8B7C7-A55C-476D-B057-D571361A9508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5590"/>
            <a:ext cx="9144000" cy="1714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338B7C7-A55C-476D-B057-D571361A9508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3716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B96CB4B-984C-462D-8BFE-47095159603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err="1" smtClean="0"/>
              <a:t>Contoh</a:t>
            </a:r>
            <a:r>
              <a:rPr lang="en-US" sz="4400" dirty="0" smtClean="0"/>
              <a:t> </a:t>
            </a:r>
            <a:r>
              <a:rPr lang="en-US" sz="4400" dirty="0" err="1" smtClean="0"/>
              <a:t>Kasus</a:t>
            </a:r>
            <a:r>
              <a:rPr lang="en-US" sz="4400" dirty="0" smtClean="0"/>
              <a:t>: </a:t>
            </a:r>
            <a:r>
              <a:rPr lang="en-US" sz="4400" dirty="0" err="1" smtClean="0"/>
              <a:t>Agregasi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724150"/>
            <a:ext cx="7848600" cy="1314450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en-US" dirty="0" err="1"/>
              <a:t>Disusun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:</a:t>
            </a:r>
          </a:p>
          <a:p>
            <a:pPr algn="ctr"/>
            <a:r>
              <a:rPr lang="en-US" dirty="0"/>
              <a:t>Reza </a:t>
            </a:r>
            <a:r>
              <a:rPr lang="en-US" dirty="0" err="1"/>
              <a:t>Budiawan</a:t>
            </a:r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 err="1"/>
              <a:t>Untuk</a:t>
            </a:r>
            <a:r>
              <a:rPr lang="en-US" dirty="0"/>
              <a:t>: </a:t>
            </a:r>
          </a:p>
          <a:p>
            <a:pPr algn="ctr"/>
            <a:r>
              <a:rPr lang="en-US" dirty="0" smtClean="0"/>
              <a:t>Tim </a:t>
            </a:r>
            <a:r>
              <a:rPr lang="en-US" dirty="0" err="1"/>
              <a:t>Dosen</a:t>
            </a:r>
            <a:r>
              <a:rPr lang="en-US" dirty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&amp; </a:t>
            </a:r>
            <a:r>
              <a:rPr lang="en-US" dirty="0" err="1" smtClean="0"/>
              <a:t>Pemrograman</a:t>
            </a:r>
            <a:r>
              <a:rPr lang="en-US" dirty="0" smtClean="0"/>
              <a:t> </a:t>
            </a:r>
            <a:r>
              <a:rPr lang="en-US" dirty="0" err="1" smtClean="0"/>
              <a:t>Lanjut</a:t>
            </a:r>
            <a:endParaRPr lang="en-US" dirty="0"/>
          </a:p>
          <a:p>
            <a:pPr algn="ctr"/>
            <a:endParaRPr lang="en-US" dirty="0"/>
          </a:p>
        </p:txBody>
      </p:sp>
      <p:pic>
        <p:nvPicPr>
          <p:cNvPr id="1026" name="Picture 2" descr="E:\Gambar\Tel-U Logo\logo-tass-edit-Col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1950"/>
            <a:ext cx="2425700" cy="430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9600" y="4781550"/>
            <a:ext cx="80425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Hanya</a:t>
            </a:r>
            <a:r>
              <a:rPr lang="en-US" sz="1100" dirty="0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 </a:t>
            </a:r>
            <a:r>
              <a:rPr lang="en-US" sz="1100" dirty="0" err="1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dipergunakan</a:t>
            </a:r>
            <a:r>
              <a:rPr lang="en-US" sz="1100" dirty="0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 </a:t>
            </a:r>
            <a:r>
              <a:rPr lang="en-US" sz="1100" dirty="0" err="1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untuk</a:t>
            </a:r>
            <a:r>
              <a:rPr lang="en-US" sz="1100" dirty="0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 </a:t>
            </a:r>
            <a:r>
              <a:rPr lang="en-US" sz="1100" dirty="0" err="1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kepentingan</a:t>
            </a:r>
            <a:r>
              <a:rPr lang="en-US" sz="1100" dirty="0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 </a:t>
            </a:r>
            <a:r>
              <a:rPr lang="en-US" sz="1100" dirty="0" err="1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pengajaran</a:t>
            </a:r>
            <a:r>
              <a:rPr lang="en-US" sz="1100" dirty="0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 di  </a:t>
            </a:r>
            <a:r>
              <a:rPr lang="en-US" sz="1100" dirty="0" err="1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lingkungan</a:t>
            </a:r>
            <a:r>
              <a:rPr lang="en-US" sz="1100" dirty="0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 </a:t>
            </a:r>
            <a:r>
              <a:rPr lang="en-US" sz="1100" dirty="0" err="1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Fakultas</a:t>
            </a:r>
            <a:r>
              <a:rPr lang="en-US" sz="1100" dirty="0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 </a:t>
            </a:r>
            <a:r>
              <a:rPr lang="en-US" sz="1100" dirty="0" err="1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Ilmu</a:t>
            </a:r>
            <a:r>
              <a:rPr lang="en-US" sz="1100" dirty="0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 </a:t>
            </a:r>
            <a:r>
              <a:rPr lang="en-US" sz="1100" dirty="0" err="1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Terapan</a:t>
            </a:r>
            <a:r>
              <a:rPr lang="en-US" sz="1100" dirty="0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, </a:t>
            </a:r>
            <a:r>
              <a:rPr lang="en-US" sz="1100" dirty="0" err="1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Universitas</a:t>
            </a:r>
            <a:r>
              <a:rPr lang="en-US" sz="1100" dirty="0" smtClean="0">
                <a:solidFill>
                  <a:schemeClr val="accent6">
                    <a:lumMod val="50000"/>
                  </a:schemeClr>
                </a:solidFill>
                <a:latin typeface="MS Reference Sans Serif" pitchFamily="34" charset="0"/>
              </a:rPr>
              <a:t> Telkom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48200" y="-19050"/>
            <a:ext cx="44738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MI1274 — </a:t>
            </a:r>
            <a:r>
              <a:rPr lang="en-US" sz="1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Algoritma</a:t>
            </a:r>
            <a:r>
              <a:rPr lang="en-US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</a:t>
            </a:r>
            <a:r>
              <a:rPr lang="en-US" sz="1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Pemrograman</a:t>
            </a:r>
            <a:r>
              <a:rPr lang="en-US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Lanjut</a:t>
            </a:r>
            <a:r>
              <a:rPr 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Genap</a:t>
            </a:r>
            <a:r>
              <a:rPr lang="en-US" sz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2015-2016</a:t>
            </a:r>
            <a:endParaRPr lang="en-US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777802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Modifikasi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Ubahlah</a:t>
            </a:r>
            <a:r>
              <a:rPr lang="en-US" dirty="0" smtClean="0"/>
              <a:t> program di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data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dimasukkan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Pertahankan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agregasi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class di </a:t>
            </a:r>
            <a:r>
              <a:rPr lang="en-US" dirty="0" err="1" smtClean="0"/>
              <a:t>atas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314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Kasus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Buatlah</a:t>
            </a:r>
            <a:r>
              <a:rPr lang="en-US" dirty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program </a:t>
            </a:r>
            <a:r>
              <a:rPr lang="en-US" dirty="0" err="1" smtClean="0"/>
              <a:t>sederhana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mendata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 yang </a:t>
            </a:r>
            <a:r>
              <a:rPr lang="en-US" dirty="0" err="1" smtClean="0"/>
              <a:t>diambilnya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Note:</a:t>
            </a:r>
          </a:p>
          <a:p>
            <a:pPr lvl="1"/>
            <a:r>
              <a:rPr lang="en-US" dirty="0" smtClean="0"/>
              <a:t>Class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atribut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, </a:t>
            </a:r>
            <a:r>
              <a:rPr lang="en-US" dirty="0" err="1" smtClean="0"/>
              <a:t>nama</a:t>
            </a:r>
            <a:r>
              <a:rPr lang="en-US" dirty="0" smtClean="0"/>
              <a:t>, </a:t>
            </a:r>
            <a:r>
              <a:rPr lang="en-US" dirty="0" err="1" smtClean="0"/>
              <a:t>sks</a:t>
            </a:r>
            <a:endParaRPr lang="en-US" dirty="0" smtClean="0"/>
          </a:p>
          <a:p>
            <a:pPr lvl="1"/>
            <a:r>
              <a:rPr lang="en-US" dirty="0"/>
              <a:t>Class </a:t>
            </a:r>
            <a:r>
              <a:rPr lang="en-US" dirty="0" err="1"/>
              <a:t>MataKuliah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atribut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class </a:t>
            </a:r>
            <a:r>
              <a:rPr lang="en-US" dirty="0" err="1"/>
              <a:t>Mahasiswa</a:t>
            </a:r>
            <a:endParaRPr lang="en-US" dirty="0"/>
          </a:p>
          <a:p>
            <a:pPr lvl="1"/>
            <a:r>
              <a:rPr lang="en-US" dirty="0" smtClean="0"/>
              <a:t>Class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atribut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nim</a:t>
            </a:r>
            <a:r>
              <a:rPr lang="en-US" dirty="0" smtClean="0"/>
              <a:t> </a:t>
            </a: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attribut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endParaRPr lang="en-US" dirty="0"/>
          </a:p>
          <a:p>
            <a:pPr lvl="1"/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 yang 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(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di-drop)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94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Kasus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Pada</a:t>
            </a:r>
            <a:r>
              <a:rPr lang="en-US" dirty="0" smtClean="0"/>
              <a:t> class Main, </a:t>
            </a:r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data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563353"/>
              </p:ext>
            </p:extLst>
          </p:nvPr>
        </p:nvGraphicFramePr>
        <p:xfrm>
          <a:off x="609600" y="2038350"/>
          <a:ext cx="8001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2133600"/>
                <a:gridCol w="1524000"/>
                <a:gridCol w="1905000"/>
                <a:gridCol w="76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Nama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Mata </a:t>
                      </a:r>
                      <a:r>
                        <a:rPr lang="en-US" dirty="0" err="1" smtClean="0"/>
                        <a:t>Kuliah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SKS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6701160001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Rayizan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MI1274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Alpro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Lanjut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6701160001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Rayizan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MI1264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Dasar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Alpro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6701160001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Rayizan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MI2294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Pemr</a:t>
                      </a:r>
                      <a:r>
                        <a:rPr lang="en-US" dirty="0" smtClean="0"/>
                        <a:t>. Visual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6701160002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Alfizar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MI1274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Alpro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Lanjut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6701160002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Alfizar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MI2294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Pemr</a:t>
                      </a:r>
                      <a:r>
                        <a:rPr lang="en-US" dirty="0" smtClean="0"/>
                        <a:t>.</a:t>
                      </a:r>
                      <a:r>
                        <a:rPr lang="en-US" baseline="0" dirty="0" smtClean="0"/>
                        <a:t> Visual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0536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Langkah</a:t>
            </a:r>
            <a:r>
              <a:rPr lang="en-US" dirty="0" smtClean="0"/>
              <a:t> 1: </a:t>
            </a:r>
            <a:r>
              <a:rPr lang="en-US" dirty="0" err="1" smtClean="0"/>
              <a:t>Buat</a:t>
            </a:r>
            <a:r>
              <a:rPr lang="en-US" dirty="0" smtClean="0"/>
              <a:t> class </a:t>
            </a:r>
            <a:r>
              <a:rPr lang="en-US" dirty="0" err="1" smtClean="0"/>
              <a:t>MataKuliah</a:t>
            </a:r>
            <a:endParaRPr lang="en-US" dirty="0" smtClean="0"/>
          </a:p>
          <a:p>
            <a:r>
              <a:rPr lang="en-US" dirty="0" err="1" smtClean="0"/>
              <a:t>Langkah</a:t>
            </a:r>
            <a:r>
              <a:rPr lang="en-US" dirty="0" smtClean="0"/>
              <a:t> 2: </a:t>
            </a:r>
            <a:r>
              <a:rPr lang="en-US" dirty="0" err="1" smtClean="0"/>
              <a:t>Buat</a:t>
            </a:r>
            <a:r>
              <a:rPr lang="en-US" dirty="0" smtClean="0"/>
              <a:t> class </a:t>
            </a:r>
            <a:r>
              <a:rPr lang="en-US" dirty="0" err="1" smtClean="0"/>
              <a:t>Mahasiswa</a:t>
            </a:r>
            <a:endParaRPr lang="en-US" dirty="0" smtClean="0"/>
          </a:p>
          <a:p>
            <a:r>
              <a:rPr lang="en-US" dirty="0" err="1" smtClean="0"/>
              <a:t>Langkah</a:t>
            </a:r>
            <a:r>
              <a:rPr lang="en-US" dirty="0" smtClean="0"/>
              <a:t> 3: </a:t>
            </a:r>
            <a:r>
              <a:rPr lang="en-US" dirty="0" err="1" smtClean="0"/>
              <a:t>Buat</a:t>
            </a:r>
            <a:r>
              <a:rPr lang="en-US" dirty="0" smtClean="0"/>
              <a:t> Class Main</a:t>
            </a:r>
          </a:p>
          <a:p>
            <a:pPr lvl="1"/>
            <a:r>
              <a:rPr lang="en-US" dirty="0" smtClean="0"/>
              <a:t>3-1: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smtClean="0"/>
              <a:t>class</a:t>
            </a:r>
          </a:p>
          <a:p>
            <a:pPr lvl="1"/>
            <a:r>
              <a:rPr lang="en-US" dirty="0" smtClean="0"/>
              <a:t>3-2: </a:t>
            </a:r>
            <a:r>
              <a:rPr lang="en-US" dirty="0" err="1" smtClean="0"/>
              <a:t>Hubungkan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class yang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endParaRPr lang="en-US" dirty="0" smtClean="0"/>
          </a:p>
          <a:p>
            <a:pPr lvl="1"/>
            <a:r>
              <a:rPr lang="en-US" dirty="0" smtClean="0"/>
              <a:t>3-3: </a:t>
            </a:r>
            <a:r>
              <a:rPr lang="en-US" dirty="0" err="1" smtClean="0"/>
              <a:t>Tampilkan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353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Penyelesaian</a:t>
            </a:r>
            <a:r>
              <a:rPr lang="en-US" dirty="0" smtClean="0"/>
              <a:t> (</a:t>
            </a:r>
            <a:r>
              <a:rPr lang="en-US" dirty="0" err="1" smtClean="0"/>
              <a:t>Kode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129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514350"/>
            <a:ext cx="4182555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900" dirty="0" err="1">
                <a:latin typeface="Courier New" pitchFamily="49" charset="0"/>
                <a:cs typeface="Courier New" pitchFamily="49" charset="0"/>
              </a:rPr>
              <a:t>MataKuliah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900" dirty="0">
                <a:latin typeface="Courier New" pitchFamily="49" charset="0"/>
                <a:cs typeface="Courier New" pitchFamily="49" charset="0"/>
              </a:rPr>
              <a:t>    private String </a:t>
            </a:r>
            <a:r>
              <a:rPr lang="en-US" sz="900" dirty="0" err="1">
                <a:latin typeface="Courier New" pitchFamily="49" charset="0"/>
                <a:cs typeface="Courier New" pitchFamily="49" charset="0"/>
              </a:rPr>
              <a:t>kode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900" dirty="0" err="1">
                <a:latin typeface="Courier New" pitchFamily="49" charset="0"/>
                <a:cs typeface="Courier New" pitchFamily="49" charset="0"/>
              </a:rPr>
              <a:t>nama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900" dirty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US" sz="9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900" dirty="0" err="1">
                <a:latin typeface="Courier New" pitchFamily="49" charset="0"/>
                <a:cs typeface="Courier New" pitchFamily="49" charset="0"/>
              </a:rPr>
              <a:t>sks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9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900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sz="900" dirty="0" err="1">
                <a:latin typeface="Courier New" pitchFamily="49" charset="0"/>
                <a:cs typeface="Courier New" pitchFamily="49" charset="0"/>
              </a:rPr>
              <a:t>MataKuliah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sz="900" dirty="0" err="1">
                <a:latin typeface="Courier New" pitchFamily="49" charset="0"/>
                <a:cs typeface="Courier New" pitchFamily="49" charset="0"/>
              </a:rPr>
              <a:t>kode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, String </a:t>
            </a:r>
            <a:r>
              <a:rPr lang="en-US" sz="900" dirty="0" err="1">
                <a:latin typeface="Courier New" pitchFamily="49" charset="0"/>
                <a:cs typeface="Courier New" pitchFamily="49" charset="0"/>
              </a:rPr>
              <a:t>nama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9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900" dirty="0" err="1">
                <a:latin typeface="Courier New" pitchFamily="49" charset="0"/>
                <a:cs typeface="Courier New" pitchFamily="49" charset="0"/>
              </a:rPr>
              <a:t>sks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9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900" dirty="0" err="1">
                <a:latin typeface="Courier New" pitchFamily="49" charset="0"/>
                <a:cs typeface="Courier New" pitchFamily="49" charset="0"/>
              </a:rPr>
              <a:t>this.kode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900" dirty="0" err="1">
                <a:latin typeface="Courier New" pitchFamily="49" charset="0"/>
                <a:cs typeface="Courier New" pitchFamily="49" charset="0"/>
              </a:rPr>
              <a:t>kode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9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900" dirty="0" err="1">
                <a:latin typeface="Courier New" pitchFamily="49" charset="0"/>
                <a:cs typeface="Courier New" pitchFamily="49" charset="0"/>
              </a:rPr>
              <a:t>this.nama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900" dirty="0" err="1">
                <a:latin typeface="Courier New" pitchFamily="49" charset="0"/>
                <a:cs typeface="Courier New" pitchFamily="49" charset="0"/>
              </a:rPr>
              <a:t>nama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9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900" dirty="0" err="1">
                <a:latin typeface="Courier New" pitchFamily="49" charset="0"/>
                <a:cs typeface="Courier New" pitchFamily="49" charset="0"/>
              </a:rPr>
              <a:t>this.sks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900" dirty="0" err="1">
                <a:latin typeface="Courier New" pitchFamily="49" charset="0"/>
                <a:cs typeface="Courier New" pitchFamily="49" charset="0"/>
              </a:rPr>
              <a:t>sks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9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endParaRPr lang="en-US" sz="9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900" dirty="0">
                <a:latin typeface="Courier New" pitchFamily="49" charset="0"/>
                <a:cs typeface="Courier New" pitchFamily="49" charset="0"/>
              </a:rPr>
              <a:t>    public String </a:t>
            </a:r>
            <a:r>
              <a:rPr lang="en-US" sz="900" dirty="0" err="1">
                <a:latin typeface="Courier New" pitchFamily="49" charset="0"/>
                <a:cs typeface="Courier New" pitchFamily="49" charset="0"/>
              </a:rPr>
              <a:t>getKode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900" dirty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sz="900" dirty="0" err="1">
                <a:latin typeface="Courier New" pitchFamily="49" charset="0"/>
                <a:cs typeface="Courier New" pitchFamily="49" charset="0"/>
              </a:rPr>
              <a:t>kode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9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endParaRPr lang="en-US" sz="9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900" dirty="0">
                <a:latin typeface="Courier New" pitchFamily="49" charset="0"/>
                <a:cs typeface="Courier New" pitchFamily="49" charset="0"/>
              </a:rPr>
              <a:t>    public String </a:t>
            </a:r>
            <a:r>
              <a:rPr lang="en-US" sz="900" dirty="0" err="1">
                <a:latin typeface="Courier New" pitchFamily="49" charset="0"/>
                <a:cs typeface="Courier New" pitchFamily="49" charset="0"/>
              </a:rPr>
              <a:t>getNama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900" dirty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sz="900" dirty="0" err="1">
                <a:latin typeface="Courier New" pitchFamily="49" charset="0"/>
                <a:cs typeface="Courier New" pitchFamily="49" charset="0"/>
              </a:rPr>
              <a:t>nama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9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endParaRPr lang="en-US" sz="9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900" dirty="0"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US" sz="900" dirty="0" err="1">
                <a:latin typeface="Courier New" pitchFamily="49" charset="0"/>
                <a:cs typeface="Courier New" pitchFamily="49" charset="0"/>
              </a:rPr>
              <a:t>setNama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sz="900" dirty="0" err="1">
                <a:latin typeface="Courier New" pitchFamily="49" charset="0"/>
                <a:cs typeface="Courier New" pitchFamily="49" charset="0"/>
              </a:rPr>
              <a:t>nama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9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900" dirty="0" err="1">
                <a:latin typeface="Courier New" pitchFamily="49" charset="0"/>
                <a:cs typeface="Courier New" pitchFamily="49" charset="0"/>
              </a:rPr>
              <a:t>this.nama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900" dirty="0" err="1">
                <a:latin typeface="Courier New" pitchFamily="49" charset="0"/>
                <a:cs typeface="Courier New" pitchFamily="49" charset="0"/>
              </a:rPr>
              <a:t>nama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9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endParaRPr lang="en-US" sz="9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900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sz="9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900" dirty="0" err="1">
                <a:latin typeface="Courier New" pitchFamily="49" charset="0"/>
                <a:cs typeface="Courier New" pitchFamily="49" charset="0"/>
              </a:rPr>
              <a:t>getSks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900" dirty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sz="900" dirty="0" err="1">
                <a:latin typeface="Courier New" pitchFamily="49" charset="0"/>
                <a:cs typeface="Courier New" pitchFamily="49" charset="0"/>
              </a:rPr>
              <a:t>sks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9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endParaRPr lang="en-US" sz="9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900" dirty="0"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US" sz="900" dirty="0" err="1">
                <a:latin typeface="Courier New" pitchFamily="49" charset="0"/>
                <a:cs typeface="Courier New" pitchFamily="49" charset="0"/>
              </a:rPr>
              <a:t>setSks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9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900" dirty="0" err="1">
                <a:latin typeface="Courier New" pitchFamily="49" charset="0"/>
                <a:cs typeface="Courier New" pitchFamily="49" charset="0"/>
              </a:rPr>
              <a:t>sks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9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900" dirty="0" err="1">
                <a:latin typeface="Courier New" pitchFamily="49" charset="0"/>
                <a:cs typeface="Courier New" pitchFamily="49" charset="0"/>
              </a:rPr>
              <a:t>this.sks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900" dirty="0" err="1">
                <a:latin typeface="Courier New" pitchFamily="49" charset="0"/>
                <a:cs typeface="Courier New" pitchFamily="49" charset="0"/>
              </a:rPr>
              <a:t>sks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900" dirty="0">
                <a:latin typeface="Courier New" pitchFamily="49" charset="0"/>
                <a:cs typeface="Courier New" pitchFamily="49" charset="0"/>
              </a:rPr>
              <a:t>    } </a:t>
            </a:r>
          </a:p>
          <a:p>
            <a:r>
              <a:rPr lang="en-US" sz="9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Rectangle 3"/>
          <p:cNvSpPr/>
          <p:nvPr/>
        </p:nvSpPr>
        <p:spPr>
          <a:xfrm>
            <a:off x="5410200" y="742950"/>
            <a:ext cx="3608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Langkah</a:t>
            </a:r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1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59171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61950"/>
            <a:ext cx="4802918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900" dirty="0" err="1">
                <a:latin typeface="Courier New" pitchFamily="49" charset="0"/>
                <a:cs typeface="Courier New" pitchFamily="49" charset="0"/>
              </a:rPr>
              <a:t>java.util.ArrayList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9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900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900" dirty="0" err="1">
                <a:latin typeface="Courier New" pitchFamily="49" charset="0"/>
                <a:cs typeface="Courier New" pitchFamily="49" charset="0"/>
              </a:rPr>
              <a:t>Mahasiswa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900" dirty="0">
                <a:latin typeface="Courier New" pitchFamily="49" charset="0"/>
                <a:cs typeface="Courier New" pitchFamily="49" charset="0"/>
              </a:rPr>
              <a:t>    private String </a:t>
            </a:r>
            <a:r>
              <a:rPr lang="en-US" sz="900" dirty="0" err="1">
                <a:latin typeface="Courier New" pitchFamily="49" charset="0"/>
                <a:cs typeface="Courier New" pitchFamily="49" charset="0"/>
              </a:rPr>
              <a:t>nama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900" dirty="0" err="1">
                <a:latin typeface="Courier New" pitchFamily="49" charset="0"/>
                <a:cs typeface="Courier New" pitchFamily="49" charset="0"/>
              </a:rPr>
              <a:t>nim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900" dirty="0">
                <a:latin typeface="Courier New" pitchFamily="49" charset="0"/>
                <a:cs typeface="Courier New" pitchFamily="49" charset="0"/>
              </a:rPr>
              <a:t>    private final </a:t>
            </a:r>
            <a:r>
              <a:rPr lang="en-US" sz="900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900" dirty="0" err="1">
                <a:latin typeface="Courier New" pitchFamily="49" charset="0"/>
                <a:cs typeface="Courier New" pitchFamily="49" charset="0"/>
              </a:rPr>
              <a:t>MataKuliah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900" dirty="0" err="1">
                <a:latin typeface="Courier New" pitchFamily="49" charset="0"/>
                <a:cs typeface="Courier New" pitchFamily="49" charset="0"/>
              </a:rPr>
              <a:t>matkul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900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&lt;&gt;();</a:t>
            </a:r>
          </a:p>
          <a:p>
            <a:endParaRPr lang="en-US" sz="9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900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sz="900" dirty="0" err="1">
                <a:latin typeface="Courier New" pitchFamily="49" charset="0"/>
                <a:cs typeface="Courier New" pitchFamily="49" charset="0"/>
              </a:rPr>
              <a:t>Mahasiswa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sz="900" dirty="0" err="1">
                <a:latin typeface="Courier New" pitchFamily="49" charset="0"/>
                <a:cs typeface="Courier New" pitchFamily="49" charset="0"/>
              </a:rPr>
              <a:t>nama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, String </a:t>
            </a:r>
            <a:r>
              <a:rPr lang="en-US" sz="900" dirty="0" err="1">
                <a:latin typeface="Courier New" pitchFamily="49" charset="0"/>
                <a:cs typeface="Courier New" pitchFamily="49" charset="0"/>
              </a:rPr>
              <a:t>nim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9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900" dirty="0" err="1">
                <a:latin typeface="Courier New" pitchFamily="49" charset="0"/>
                <a:cs typeface="Courier New" pitchFamily="49" charset="0"/>
              </a:rPr>
              <a:t>this.nama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900" dirty="0" err="1">
                <a:latin typeface="Courier New" pitchFamily="49" charset="0"/>
                <a:cs typeface="Courier New" pitchFamily="49" charset="0"/>
              </a:rPr>
              <a:t>nama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9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900" dirty="0" err="1">
                <a:latin typeface="Courier New" pitchFamily="49" charset="0"/>
                <a:cs typeface="Courier New" pitchFamily="49" charset="0"/>
              </a:rPr>
              <a:t>this.nim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900" dirty="0" err="1">
                <a:latin typeface="Courier New" pitchFamily="49" charset="0"/>
                <a:cs typeface="Courier New" pitchFamily="49" charset="0"/>
              </a:rPr>
              <a:t>nim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9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endParaRPr lang="en-US" sz="9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900" dirty="0">
                <a:latin typeface="Courier New" pitchFamily="49" charset="0"/>
                <a:cs typeface="Courier New" pitchFamily="49" charset="0"/>
              </a:rPr>
              <a:t>    public String </a:t>
            </a:r>
            <a:r>
              <a:rPr lang="en-US" sz="900" dirty="0" err="1">
                <a:latin typeface="Courier New" pitchFamily="49" charset="0"/>
                <a:cs typeface="Courier New" pitchFamily="49" charset="0"/>
              </a:rPr>
              <a:t>getNama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900" dirty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sz="900" dirty="0" err="1">
                <a:latin typeface="Courier New" pitchFamily="49" charset="0"/>
                <a:cs typeface="Courier New" pitchFamily="49" charset="0"/>
              </a:rPr>
              <a:t>nama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9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endParaRPr lang="en-US" sz="9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900" dirty="0">
                <a:latin typeface="Courier New" pitchFamily="49" charset="0"/>
                <a:cs typeface="Courier New" pitchFamily="49" charset="0"/>
              </a:rPr>
              <a:t>    public String </a:t>
            </a:r>
            <a:r>
              <a:rPr lang="en-US" sz="900" dirty="0" err="1">
                <a:latin typeface="Courier New" pitchFamily="49" charset="0"/>
                <a:cs typeface="Courier New" pitchFamily="49" charset="0"/>
              </a:rPr>
              <a:t>getNim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900" dirty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sz="900" dirty="0" err="1">
                <a:latin typeface="Courier New" pitchFamily="49" charset="0"/>
                <a:cs typeface="Courier New" pitchFamily="49" charset="0"/>
              </a:rPr>
              <a:t>nim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9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endParaRPr lang="en-US" sz="9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900" dirty="0"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US" sz="900" dirty="0" err="1">
                <a:latin typeface="Courier New" pitchFamily="49" charset="0"/>
                <a:cs typeface="Courier New" pitchFamily="49" charset="0"/>
              </a:rPr>
              <a:t>setNama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US" sz="900" dirty="0" err="1">
                <a:latin typeface="Courier New" pitchFamily="49" charset="0"/>
                <a:cs typeface="Courier New" pitchFamily="49" charset="0"/>
              </a:rPr>
              <a:t>nama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9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900" dirty="0" err="1">
                <a:latin typeface="Courier New" pitchFamily="49" charset="0"/>
                <a:cs typeface="Courier New" pitchFamily="49" charset="0"/>
              </a:rPr>
              <a:t>this.nama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900" dirty="0" err="1">
                <a:latin typeface="Courier New" pitchFamily="49" charset="0"/>
                <a:cs typeface="Courier New" pitchFamily="49" charset="0"/>
              </a:rPr>
              <a:t>nama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9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900" dirty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r>
              <a:rPr lang="en-US" sz="900" dirty="0">
                <a:latin typeface="Courier New" pitchFamily="49" charset="0"/>
                <a:cs typeface="Courier New" pitchFamily="49" charset="0"/>
              </a:rPr>
              <a:t>    public void </a:t>
            </a:r>
            <a:r>
              <a:rPr lang="en-US" sz="900" dirty="0" err="1">
                <a:latin typeface="Courier New" pitchFamily="49" charset="0"/>
                <a:cs typeface="Courier New" pitchFamily="49" charset="0"/>
              </a:rPr>
              <a:t>addMataKuliah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900" dirty="0" err="1">
                <a:latin typeface="Courier New" pitchFamily="49" charset="0"/>
                <a:cs typeface="Courier New" pitchFamily="49" charset="0"/>
              </a:rPr>
              <a:t>MataKuliah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 m){</a:t>
            </a:r>
          </a:p>
          <a:p>
            <a:r>
              <a:rPr lang="en-US" sz="9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900" dirty="0" err="1">
                <a:latin typeface="Courier New" pitchFamily="49" charset="0"/>
                <a:cs typeface="Courier New" pitchFamily="49" charset="0"/>
              </a:rPr>
              <a:t>matkul.add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(m);</a:t>
            </a:r>
          </a:p>
          <a:p>
            <a:r>
              <a:rPr lang="en-US" sz="9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endParaRPr lang="en-US" sz="9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900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US" sz="900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900" dirty="0" err="1">
                <a:latin typeface="Courier New" pitchFamily="49" charset="0"/>
                <a:cs typeface="Courier New" pitchFamily="49" charset="0"/>
              </a:rPr>
              <a:t>MataKuliah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900" dirty="0" err="1">
                <a:latin typeface="Courier New" pitchFamily="49" charset="0"/>
                <a:cs typeface="Courier New" pitchFamily="49" charset="0"/>
              </a:rPr>
              <a:t>getMatkul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900" dirty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sz="900" dirty="0" err="1">
                <a:latin typeface="Courier New" pitchFamily="49" charset="0"/>
                <a:cs typeface="Courier New" pitchFamily="49" charset="0"/>
              </a:rPr>
              <a:t>matkul</a:t>
            </a:r>
            <a:r>
              <a:rPr lang="en-US" sz="9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9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9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9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48200" y="1885950"/>
            <a:ext cx="3608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Langkah</a:t>
            </a:r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2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98895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85750"/>
            <a:ext cx="5301451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java.util.ArrayList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8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class Main {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  public static void main(String[]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      //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bentuk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3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objek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matkul</a:t>
            </a:r>
            <a:endParaRPr lang="en-US" sz="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MataKuliah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mk1 = new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MataKuliah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("MI1274", "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Alpro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Lanjut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", 4);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MataKuliah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mk2 = new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MataKuliah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("MI1264", "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Dasar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Alpro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", 4);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MataKuliah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mk3 = new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MataKuliah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("MI2294", "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Pemr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. Visual", 3);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      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      //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bentuk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objek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mahasiswa</a:t>
            </a:r>
            <a:endParaRPr lang="en-US" sz="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Mahasiswa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mhs1 = new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Mahasiswa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("6701160001", "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Rayizan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Mahasiswa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mhs2 = new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Mahasiswa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("6701160002", "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Alfizar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      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      //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hubungkan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keduanya</a:t>
            </a:r>
            <a:endParaRPr lang="en-US" sz="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      mhs1.addMataKuliah(mk1);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      mhs1.addMataKuliah(mk2);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      mhs1.addMataKuliah(mk3);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      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      mhs2.addMataKuliah(mk1);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      mhs2.addMataKuliah(mk3);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      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      //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tampilkan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data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Mahasiswa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1");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("Data: "+mhs1.getNim()+"--"+mhs1.getNama());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Mengambil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mata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kuliah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: ");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MataKuliah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&gt; al = mhs1.getMatkul();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      for(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MataKuliah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x:al){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(" -"+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x.getKode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()+" # "+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x.getNama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()+" # "+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x.getSks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      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("\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nMahasiswa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2");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("Data: "+mhs2.getNim()+"--"+mhs2.getNama());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Mengambil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mata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kuliah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: ");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      al = mhs2.getMatkul();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      for(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MataKuliah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 x:al){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(" -"+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x.getKode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()+" # "+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x.getNama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()+" # "+</a:t>
            </a:r>
            <a:r>
              <a:rPr lang="en-US" sz="800" dirty="0" err="1">
                <a:latin typeface="Courier New" pitchFamily="49" charset="0"/>
                <a:cs typeface="Courier New" pitchFamily="49" charset="0"/>
              </a:rPr>
              <a:t>x.getSks</a:t>
            </a:r>
            <a:r>
              <a:rPr lang="en-US" sz="800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8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57800" y="1408699"/>
            <a:ext cx="3608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Langkah</a:t>
            </a:r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3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91656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384" y="819150"/>
            <a:ext cx="3743325" cy="224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5228258" y="3257550"/>
            <a:ext cx="18389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Hasil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962429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142</TotalTime>
  <Words>675</Words>
  <Application>Microsoft Office PowerPoint</Application>
  <PresentationFormat>On-screen Show (16:9)</PresentationFormat>
  <Paragraphs>163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Clarity</vt:lpstr>
      <vt:lpstr>Contoh Kasus: Agregasi</vt:lpstr>
      <vt:lpstr>Kasus 1</vt:lpstr>
      <vt:lpstr>Kasus 1</vt:lpstr>
      <vt:lpstr>Penyelesaian Kasus 1</vt:lpstr>
      <vt:lpstr>Penyelesaian (Kode)</vt:lpstr>
      <vt:lpstr>PowerPoint Presentation</vt:lpstr>
      <vt:lpstr>PowerPoint Presentation</vt:lpstr>
      <vt:lpstr>PowerPoint Presentation</vt:lpstr>
      <vt:lpstr>PowerPoint Presentation</vt:lpstr>
      <vt:lpstr>Modifikasi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14</cp:revision>
  <dcterms:created xsi:type="dcterms:W3CDTF">2016-01-10T10:54:31Z</dcterms:created>
  <dcterms:modified xsi:type="dcterms:W3CDTF">2016-02-01T03:08:04Z</dcterms:modified>
</cp:coreProperties>
</file>