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56" r:id="rId2"/>
    <p:sldId id="260" r:id="rId3"/>
    <p:sldId id="259" r:id="rId4"/>
    <p:sldId id="258" r:id="rId5"/>
    <p:sldId id="322" r:id="rId6"/>
    <p:sldId id="323" r:id="rId7"/>
    <p:sldId id="324" r:id="rId8"/>
    <p:sldId id="331" r:id="rId9"/>
    <p:sldId id="325" r:id="rId10"/>
    <p:sldId id="330" r:id="rId11"/>
    <p:sldId id="332" r:id="rId12"/>
    <p:sldId id="333" r:id="rId13"/>
    <p:sldId id="334" r:id="rId14"/>
    <p:sldId id="335" r:id="rId15"/>
    <p:sldId id="336" r:id="rId16"/>
    <p:sldId id="340" r:id="rId17"/>
    <p:sldId id="337" r:id="rId18"/>
    <p:sldId id="338" r:id="rId19"/>
    <p:sldId id="339" r:id="rId20"/>
    <p:sldId id="341" r:id="rId21"/>
    <p:sldId id="342" r:id="rId22"/>
    <p:sldId id="343" r:id="rId23"/>
    <p:sldId id="344" r:id="rId24"/>
    <p:sldId id="345" r:id="rId25"/>
    <p:sldId id="346" r:id="rId26"/>
    <p:sldId id="347" r:id="rId27"/>
    <p:sldId id="348" r:id="rId28"/>
    <p:sldId id="349" r:id="rId29"/>
    <p:sldId id="350" r:id="rId30"/>
    <p:sldId id="351" r:id="rId31"/>
    <p:sldId id="353" r:id="rId32"/>
    <p:sldId id="354" r:id="rId33"/>
    <p:sldId id="355" r:id="rId34"/>
    <p:sldId id="356" r:id="rId35"/>
    <p:sldId id="326" r:id="rId36"/>
    <p:sldId id="327" r:id="rId37"/>
    <p:sldId id="328" r:id="rId38"/>
    <p:sldId id="329" r:id="rId39"/>
    <p:sldId id="257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390110-AB85-4BE6-9648-55CE8414958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B68FDC-985F-42C3-889A-0CF092B4FFC1}">
      <dgm:prSet phldrT="[Text]"/>
      <dgm:spPr/>
      <dgm:t>
        <a:bodyPr/>
        <a:lstStyle/>
        <a:p>
          <a:pPr>
            <a:buClr>
              <a:srgbClr val="86A3A4"/>
            </a:buClr>
            <a:buSzPct val="45000"/>
            <a:buFont typeface="StarSymbol"/>
            <a:buChar char="●"/>
          </a:pPr>
          <a:r>
            <a:rPr lang="id-ID" dirty="0"/>
            <a:t>FrameLayout</a:t>
          </a:r>
          <a:endParaRPr lang="en-US" dirty="0"/>
        </a:p>
      </dgm:t>
    </dgm:pt>
    <dgm:pt modelId="{ABDB319A-3877-45E1-9E46-24523E4D3B07}" type="parTrans" cxnId="{E0144DCA-6B50-4991-B7EF-6A0DB97E4ECD}">
      <dgm:prSet/>
      <dgm:spPr/>
      <dgm:t>
        <a:bodyPr/>
        <a:lstStyle/>
        <a:p>
          <a:endParaRPr lang="en-US"/>
        </a:p>
      </dgm:t>
    </dgm:pt>
    <dgm:pt modelId="{5D48FF53-927B-4B08-AC5B-F6B8CBAD0DE6}" type="sibTrans" cxnId="{E0144DCA-6B50-4991-B7EF-6A0DB97E4ECD}">
      <dgm:prSet/>
      <dgm:spPr/>
      <dgm:t>
        <a:bodyPr/>
        <a:lstStyle/>
        <a:p>
          <a:endParaRPr lang="en-US"/>
        </a:p>
      </dgm:t>
    </dgm:pt>
    <dgm:pt modelId="{E3F53F02-450F-4682-AA91-A55D246C3901}">
      <dgm:prSet/>
      <dgm:spPr/>
      <dgm:t>
        <a:bodyPr/>
        <a:lstStyle/>
        <a:p>
          <a:r>
            <a:rPr lang="id-ID"/>
            <a:t>LinearLayout</a:t>
          </a:r>
          <a:endParaRPr lang="id-ID" dirty="0"/>
        </a:p>
      </dgm:t>
    </dgm:pt>
    <dgm:pt modelId="{FA5207AC-5A20-4725-BA5C-204738847170}" type="parTrans" cxnId="{3A759E16-1DCC-482C-AB14-5E44B8CF77AA}">
      <dgm:prSet/>
      <dgm:spPr/>
      <dgm:t>
        <a:bodyPr/>
        <a:lstStyle/>
        <a:p>
          <a:endParaRPr lang="en-US"/>
        </a:p>
      </dgm:t>
    </dgm:pt>
    <dgm:pt modelId="{F45F63FE-41B5-4BEE-A465-3CBE3D99A593}" type="sibTrans" cxnId="{3A759E16-1DCC-482C-AB14-5E44B8CF77AA}">
      <dgm:prSet/>
      <dgm:spPr/>
      <dgm:t>
        <a:bodyPr/>
        <a:lstStyle/>
        <a:p>
          <a:endParaRPr lang="en-US"/>
        </a:p>
      </dgm:t>
    </dgm:pt>
    <dgm:pt modelId="{07322193-CC37-4B14-9B32-ABD9B19C61F0}">
      <dgm:prSet/>
      <dgm:spPr/>
      <dgm:t>
        <a:bodyPr/>
        <a:lstStyle/>
        <a:p>
          <a:r>
            <a:rPr lang="id-ID"/>
            <a:t>RelativeLayout</a:t>
          </a:r>
          <a:endParaRPr lang="id-ID" dirty="0"/>
        </a:p>
      </dgm:t>
    </dgm:pt>
    <dgm:pt modelId="{6665A423-1A2C-48B2-8691-26A93753167E}" type="parTrans" cxnId="{AED3B6B3-55F7-4BEE-89E2-4551D65F396B}">
      <dgm:prSet/>
      <dgm:spPr/>
      <dgm:t>
        <a:bodyPr/>
        <a:lstStyle/>
        <a:p>
          <a:endParaRPr lang="en-US"/>
        </a:p>
      </dgm:t>
    </dgm:pt>
    <dgm:pt modelId="{233856D9-5C30-4E9B-97C9-942361B05EF8}" type="sibTrans" cxnId="{AED3B6B3-55F7-4BEE-89E2-4551D65F396B}">
      <dgm:prSet/>
      <dgm:spPr/>
      <dgm:t>
        <a:bodyPr/>
        <a:lstStyle/>
        <a:p>
          <a:endParaRPr lang="en-US"/>
        </a:p>
      </dgm:t>
    </dgm:pt>
    <dgm:pt modelId="{46E528ED-CB62-4038-8F62-1CB143FD0B06}">
      <dgm:prSet/>
      <dgm:spPr/>
      <dgm:t>
        <a:bodyPr/>
        <a:lstStyle/>
        <a:p>
          <a:r>
            <a:rPr lang="id-ID"/>
            <a:t>TableLayout</a:t>
          </a:r>
          <a:endParaRPr lang="id-ID" dirty="0"/>
        </a:p>
      </dgm:t>
    </dgm:pt>
    <dgm:pt modelId="{398FADF6-91DA-435D-B0C9-EBE8A8633B98}" type="parTrans" cxnId="{D8BE10DE-6F8E-4EAF-AF09-67150C1E13FE}">
      <dgm:prSet/>
      <dgm:spPr/>
      <dgm:t>
        <a:bodyPr/>
        <a:lstStyle/>
        <a:p>
          <a:endParaRPr lang="en-US"/>
        </a:p>
      </dgm:t>
    </dgm:pt>
    <dgm:pt modelId="{739C3BE2-DF22-4D74-AF6A-A4F71C68FFCE}" type="sibTrans" cxnId="{D8BE10DE-6F8E-4EAF-AF09-67150C1E13FE}">
      <dgm:prSet/>
      <dgm:spPr/>
      <dgm:t>
        <a:bodyPr/>
        <a:lstStyle/>
        <a:p>
          <a:endParaRPr lang="en-US"/>
        </a:p>
      </dgm:t>
    </dgm:pt>
    <dgm:pt modelId="{551A3654-B656-4F6B-B318-AEAD184229A5}">
      <dgm:prSet/>
      <dgm:spPr/>
      <dgm:t>
        <a:bodyPr/>
        <a:lstStyle/>
        <a:p>
          <a:r>
            <a:rPr lang="id-ID"/>
            <a:t>GridLayout</a:t>
          </a:r>
          <a:endParaRPr lang="id-ID" dirty="0"/>
        </a:p>
      </dgm:t>
    </dgm:pt>
    <dgm:pt modelId="{8137AB92-AFA4-41B9-B961-FECC467CCC7C}" type="parTrans" cxnId="{D60380F1-1D81-4571-8AED-547AB6D2EBD9}">
      <dgm:prSet/>
      <dgm:spPr/>
      <dgm:t>
        <a:bodyPr/>
        <a:lstStyle/>
        <a:p>
          <a:endParaRPr lang="en-US"/>
        </a:p>
      </dgm:t>
    </dgm:pt>
    <dgm:pt modelId="{23A11410-EADB-4295-BFD4-3B17A64BD4C3}" type="sibTrans" cxnId="{D60380F1-1D81-4571-8AED-547AB6D2EBD9}">
      <dgm:prSet/>
      <dgm:spPr/>
      <dgm:t>
        <a:bodyPr/>
        <a:lstStyle/>
        <a:p>
          <a:endParaRPr lang="en-US"/>
        </a:p>
      </dgm:t>
    </dgm:pt>
    <dgm:pt modelId="{C9D4C4E5-39DA-48C9-9024-210DDA7C22A0}" type="pres">
      <dgm:prSet presAssocID="{F7390110-AB85-4BE6-9648-55CE8414958B}" presName="linear" presStyleCnt="0">
        <dgm:presLayoutVars>
          <dgm:dir/>
          <dgm:animLvl val="lvl"/>
          <dgm:resizeHandles val="exact"/>
        </dgm:presLayoutVars>
      </dgm:prSet>
      <dgm:spPr/>
    </dgm:pt>
    <dgm:pt modelId="{5007B587-F2B5-4373-ADDB-DAC26D8083DB}" type="pres">
      <dgm:prSet presAssocID="{A2B68FDC-985F-42C3-889A-0CF092B4FFC1}" presName="parentLin" presStyleCnt="0"/>
      <dgm:spPr/>
    </dgm:pt>
    <dgm:pt modelId="{F6749024-8A56-4D68-984F-119FA2FEADA9}" type="pres">
      <dgm:prSet presAssocID="{A2B68FDC-985F-42C3-889A-0CF092B4FFC1}" presName="parentLeftMargin" presStyleLbl="node1" presStyleIdx="0" presStyleCnt="5"/>
      <dgm:spPr/>
    </dgm:pt>
    <dgm:pt modelId="{69A7A3C0-A8A8-41F5-951E-4347FFF1C702}" type="pres">
      <dgm:prSet presAssocID="{A2B68FDC-985F-42C3-889A-0CF092B4FFC1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1E3A215-6874-4FE1-841C-D09B71C6A0A5}" type="pres">
      <dgm:prSet presAssocID="{A2B68FDC-985F-42C3-889A-0CF092B4FFC1}" presName="negativeSpace" presStyleCnt="0"/>
      <dgm:spPr/>
    </dgm:pt>
    <dgm:pt modelId="{05B68030-AEE0-4395-802C-C4E42393A938}" type="pres">
      <dgm:prSet presAssocID="{A2B68FDC-985F-42C3-889A-0CF092B4FFC1}" presName="childText" presStyleLbl="conFgAcc1" presStyleIdx="0" presStyleCnt="5">
        <dgm:presLayoutVars>
          <dgm:bulletEnabled val="1"/>
        </dgm:presLayoutVars>
      </dgm:prSet>
      <dgm:spPr/>
    </dgm:pt>
    <dgm:pt modelId="{29AC2240-F66F-46CC-89FD-F4DB9F4C05FE}" type="pres">
      <dgm:prSet presAssocID="{5D48FF53-927B-4B08-AC5B-F6B8CBAD0DE6}" presName="spaceBetweenRectangles" presStyleCnt="0"/>
      <dgm:spPr/>
    </dgm:pt>
    <dgm:pt modelId="{8ECB1D07-3AE6-4264-AA6D-58BA69903D9C}" type="pres">
      <dgm:prSet presAssocID="{E3F53F02-450F-4682-AA91-A55D246C3901}" presName="parentLin" presStyleCnt="0"/>
      <dgm:spPr/>
    </dgm:pt>
    <dgm:pt modelId="{8638151C-9FF1-4CA3-A5F4-72310F7BBA89}" type="pres">
      <dgm:prSet presAssocID="{E3F53F02-450F-4682-AA91-A55D246C3901}" presName="parentLeftMargin" presStyleLbl="node1" presStyleIdx="0" presStyleCnt="5"/>
      <dgm:spPr/>
    </dgm:pt>
    <dgm:pt modelId="{C2A6C99E-94A8-4E6C-9E8E-9EC0BD9FDC58}" type="pres">
      <dgm:prSet presAssocID="{E3F53F02-450F-4682-AA91-A55D246C3901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CAF1221-D1BD-4151-B62D-BF62D6C5242E}" type="pres">
      <dgm:prSet presAssocID="{E3F53F02-450F-4682-AA91-A55D246C3901}" presName="negativeSpace" presStyleCnt="0"/>
      <dgm:spPr/>
    </dgm:pt>
    <dgm:pt modelId="{A7D7C172-217B-40F4-AE36-53AA75569305}" type="pres">
      <dgm:prSet presAssocID="{E3F53F02-450F-4682-AA91-A55D246C3901}" presName="childText" presStyleLbl="conFgAcc1" presStyleIdx="1" presStyleCnt="5">
        <dgm:presLayoutVars>
          <dgm:bulletEnabled val="1"/>
        </dgm:presLayoutVars>
      </dgm:prSet>
      <dgm:spPr/>
    </dgm:pt>
    <dgm:pt modelId="{F15D04F8-E51A-44FD-B0B0-ED04CE22DF4E}" type="pres">
      <dgm:prSet presAssocID="{F45F63FE-41B5-4BEE-A465-3CBE3D99A593}" presName="spaceBetweenRectangles" presStyleCnt="0"/>
      <dgm:spPr/>
    </dgm:pt>
    <dgm:pt modelId="{1DD9B29D-76CD-4C87-847A-5395D43251AB}" type="pres">
      <dgm:prSet presAssocID="{07322193-CC37-4B14-9B32-ABD9B19C61F0}" presName="parentLin" presStyleCnt="0"/>
      <dgm:spPr/>
    </dgm:pt>
    <dgm:pt modelId="{CC24A0B7-887A-4FF2-810A-BB0AEFC042F8}" type="pres">
      <dgm:prSet presAssocID="{07322193-CC37-4B14-9B32-ABD9B19C61F0}" presName="parentLeftMargin" presStyleLbl="node1" presStyleIdx="1" presStyleCnt="5"/>
      <dgm:spPr/>
    </dgm:pt>
    <dgm:pt modelId="{7F968501-4EF5-48F2-A3B8-C363F6A5EEB4}" type="pres">
      <dgm:prSet presAssocID="{07322193-CC37-4B14-9B32-ABD9B19C61F0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168B7FB-E9BB-498B-B0B4-FB060B4D11DB}" type="pres">
      <dgm:prSet presAssocID="{07322193-CC37-4B14-9B32-ABD9B19C61F0}" presName="negativeSpace" presStyleCnt="0"/>
      <dgm:spPr/>
    </dgm:pt>
    <dgm:pt modelId="{DA21487F-687C-48F2-BD69-AD6D529F8C48}" type="pres">
      <dgm:prSet presAssocID="{07322193-CC37-4B14-9B32-ABD9B19C61F0}" presName="childText" presStyleLbl="conFgAcc1" presStyleIdx="2" presStyleCnt="5">
        <dgm:presLayoutVars>
          <dgm:bulletEnabled val="1"/>
        </dgm:presLayoutVars>
      </dgm:prSet>
      <dgm:spPr/>
    </dgm:pt>
    <dgm:pt modelId="{DC5282CE-6C12-4FE4-B00E-601213FE4138}" type="pres">
      <dgm:prSet presAssocID="{233856D9-5C30-4E9B-97C9-942361B05EF8}" presName="spaceBetweenRectangles" presStyleCnt="0"/>
      <dgm:spPr/>
    </dgm:pt>
    <dgm:pt modelId="{4A3E4753-48F6-4B4B-A028-0ABEEDFAD796}" type="pres">
      <dgm:prSet presAssocID="{46E528ED-CB62-4038-8F62-1CB143FD0B06}" presName="parentLin" presStyleCnt="0"/>
      <dgm:spPr/>
    </dgm:pt>
    <dgm:pt modelId="{5FEE26F0-3743-4FA7-80F2-271FBB02D09C}" type="pres">
      <dgm:prSet presAssocID="{46E528ED-CB62-4038-8F62-1CB143FD0B06}" presName="parentLeftMargin" presStyleLbl="node1" presStyleIdx="2" presStyleCnt="5"/>
      <dgm:spPr/>
    </dgm:pt>
    <dgm:pt modelId="{F18332B3-1CBD-43C0-8AD8-7428742411A5}" type="pres">
      <dgm:prSet presAssocID="{46E528ED-CB62-4038-8F62-1CB143FD0B06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C2CC3A31-7348-4997-83FE-B7C5F8617184}" type="pres">
      <dgm:prSet presAssocID="{46E528ED-CB62-4038-8F62-1CB143FD0B06}" presName="negativeSpace" presStyleCnt="0"/>
      <dgm:spPr/>
    </dgm:pt>
    <dgm:pt modelId="{FD5CD706-13EE-4523-9706-A0599825363D}" type="pres">
      <dgm:prSet presAssocID="{46E528ED-CB62-4038-8F62-1CB143FD0B06}" presName="childText" presStyleLbl="conFgAcc1" presStyleIdx="3" presStyleCnt="5">
        <dgm:presLayoutVars>
          <dgm:bulletEnabled val="1"/>
        </dgm:presLayoutVars>
      </dgm:prSet>
      <dgm:spPr/>
    </dgm:pt>
    <dgm:pt modelId="{20491FEC-06F8-4736-9C9B-4F2D1F4C9479}" type="pres">
      <dgm:prSet presAssocID="{739C3BE2-DF22-4D74-AF6A-A4F71C68FFCE}" presName="spaceBetweenRectangles" presStyleCnt="0"/>
      <dgm:spPr/>
    </dgm:pt>
    <dgm:pt modelId="{1DF0D163-AEE8-4AF8-BBA5-125BE118ACCD}" type="pres">
      <dgm:prSet presAssocID="{551A3654-B656-4F6B-B318-AEAD184229A5}" presName="parentLin" presStyleCnt="0"/>
      <dgm:spPr/>
    </dgm:pt>
    <dgm:pt modelId="{7AD97DF9-7842-47CA-811C-998C922D4B11}" type="pres">
      <dgm:prSet presAssocID="{551A3654-B656-4F6B-B318-AEAD184229A5}" presName="parentLeftMargin" presStyleLbl="node1" presStyleIdx="3" presStyleCnt="5"/>
      <dgm:spPr/>
    </dgm:pt>
    <dgm:pt modelId="{5D99AF9E-4322-4858-AABB-DBD381699617}" type="pres">
      <dgm:prSet presAssocID="{551A3654-B656-4F6B-B318-AEAD184229A5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85000058-F6A0-4933-B99C-E357000E1488}" type="pres">
      <dgm:prSet presAssocID="{551A3654-B656-4F6B-B318-AEAD184229A5}" presName="negativeSpace" presStyleCnt="0"/>
      <dgm:spPr/>
    </dgm:pt>
    <dgm:pt modelId="{B7D418F4-68FA-47EB-AD1A-65A9A66BB29D}" type="pres">
      <dgm:prSet presAssocID="{551A3654-B656-4F6B-B318-AEAD184229A5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628C0D0D-4263-4F01-935A-1EC73D281632}" type="presOf" srcId="{46E528ED-CB62-4038-8F62-1CB143FD0B06}" destId="{5FEE26F0-3743-4FA7-80F2-271FBB02D09C}" srcOrd="0" destOrd="0" presId="urn:microsoft.com/office/officeart/2005/8/layout/list1"/>
    <dgm:cxn modelId="{3A759E16-1DCC-482C-AB14-5E44B8CF77AA}" srcId="{F7390110-AB85-4BE6-9648-55CE8414958B}" destId="{E3F53F02-450F-4682-AA91-A55D246C3901}" srcOrd="1" destOrd="0" parTransId="{FA5207AC-5A20-4725-BA5C-204738847170}" sibTransId="{F45F63FE-41B5-4BEE-A465-3CBE3D99A593}"/>
    <dgm:cxn modelId="{EE29521F-7667-4ED0-BFD7-61BC4ACD1524}" type="presOf" srcId="{07322193-CC37-4B14-9B32-ABD9B19C61F0}" destId="{CC24A0B7-887A-4FF2-810A-BB0AEFC042F8}" srcOrd="0" destOrd="0" presId="urn:microsoft.com/office/officeart/2005/8/layout/list1"/>
    <dgm:cxn modelId="{F81F5523-7D78-41EC-966D-1D93D75E3EAC}" type="presOf" srcId="{07322193-CC37-4B14-9B32-ABD9B19C61F0}" destId="{7F968501-4EF5-48F2-A3B8-C363F6A5EEB4}" srcOrd="1" destOrd="0" presId="urn:microsoft.com/office/officeart/2005/8/layout/list1"/>
    <dgm:cxn modelId="{7CE76626-BAC9-4049-9D3D-EEEC6DCA296E}" type="presOf" srcId="{A2B68FDC-985F-42C3-889A-0CF092B4FFC1}" destId="{F6749024-8A56-4D68-984F-119FA2FEADA9}" srcOrd="0" destOrd="0" presId="urn:microsoft.com/office/officeart/2005/8/layout/list1"/>
    <dgm:cxn modelId="{A0698171-033A-4966-9035-F01F108B2D79}" type="presOf" srcId="{E3F53F02-450F-4682-AA91-A55D246C3901}" destId="{C2A6C99E-94A8-4E6C-9E8E-9EC0BD9FDC58}" srcOrd="1" destOrd="0" presId="urn:microsoft.com/office/officeart/2005/8/layout/list1"/>
    <dgm:cxn modelId="{88454452-C3AD-49C5-9670-7FACFDB7C0AB}" type="presOf" srcId="{551A3654-B656-4F6B-B318-AEAD184229A5}" destId="{5D99AF9E-4322-4858-AABB-DBD381699617}" srcOrd="1" destOrd="0" presId="urn:microsoft.com/office/officeart/2005/8/layout/list1"/>
    <dgm:cxn modelId="{D3BC5C98-ABDD-4B7B-AF55-71317D94549C}" type="presOf" srcId="{A2B68FDC-985F-42C3-889A-0CF092B4FFC1}" destId="{69A7A3C0-A8A8-41F5-951E-4347FFF1C702}" srcOrd="1" destOrd="0" presId="urn:microsoft.com/office/officeart/2005/8/layout/list1"/>
    <dgm:cxn modelId="{AED3B6B3-55F7-4BEE-89E2-4551D65F396B}" srcId="{F7390110-AB85-4BE6-9648-55CE8414958B}" destId="{07322193-CC37-4B14-9B32-ABD9B19C61F0}" srcOrd="2" destOrd="0" parTransId="{6665A423-1A2C-48B2-8691-26A93753167E}" sibTransId="{233856D9-5C30-4E9B-97C9-942361B05EF8}"/>
    <dgm:cxn modelId="{17AFB8B9-1935-455B-8979-2C215B9089DC}" type="presOf" srcId="{46E528ED-CB62-4038-8F62-1CB143FD0B06}" destId="{F18332B3-1CBD-43C0-8AD8-7428742411A5}" srcOrd="1" destOrd="0" presId="urn:microsoft.com/office/officeart/2005/8/layout/list1"/>
    <dgm:cxn modelId="{D605CCBC-FF3C-467D-BCFB-D57F735089AC}" type="presOf" srcId="{F7390110-AB85-4BE6-9648-55CE8414958B}" destId="{C9D4C4E5-39DA-48C9-9024-210DDA7C22A0}" srcOrd="0" destOrd="0" presId="urn:microsoft.com/office/officeart/2005/8/layout/list1"/>
    <dgm:cxn modelId="{E0144DCA-6B50-4991-B7EF-6A0DB97E4ECD}" srcId="{F7390110-AB85-4BE6-9648-55CE8414958B}" destId="{A2B68FDC-985F-42C3-889A-0CF092B4FFC1}" srcOrd="0" destOrd="0" parTransId="{ABDB319A-3877-45E1-9E46-24523E4D3B07}" sibTransId="{5D48FF53-927B-4B08-AC5B-F6B8CBAD0DE6}"/>
    <dgm:cxn modelId="{D8BE10DE-6F8E-4EAF-AF09-67150C1E13FE}" srcId="{F7390110-AB85-4BE6-9648-55CE8414958B}" destId="{46E528ED-CB62-4038-8F62-1CB143FD0B06}" srcOrd="3" destOrd="0" parTransId="{398FADF6-91DA-435D-B0C9-EBE8A8633B98}" sibTransId="{739C3BE2-DF22-4D74-AF6A-A4F71C68FFCE}"/>
    <dgm:cxn modelId="{6220C3E0-EE19-495C-ACE8-E162FF91EB44}" type="presOf" srcId="{E3F53F02-450F-4682-AA91-A55D246C3901}" destId="{8638151C-9FF1-4CA3-A5F4-72310F7BBA89}" srcOrd="0" destOrd="0" presId="urn:microsoft.com/office/officeart/2005/8/layout/list1"/>
    <dgm:cxn modelId="{D60380F1-1D81-4571-8AED-547AB6D2EBD9}" srcId="{F7390110-AB85-4BE6-9648-55CE8414958B}" destId="{551A3654-B656-4F6B-B318-AEAD184229A5}" srcOrd="4" destOrd="0" parTransId="{8137AB92-AFA4-41B9-B961-FECC467CCC7C}" sibTransId="{23A11410-EADB-4295-BFD4-3B17A64BD4C3}"/>
    <dgm:cxn modelId="{68E3FDF9-FF78-43B6-9ABF-EA47775C1B96}" type="presOf" srcId="{551A3654-B656-4F6B-B318-AEAD184229A5}" destId="{7AD97DF9-7842-47CA-811C-998C922D4B11}" srcOrd="0" destOrd="0" presId="urn:microsoft.com/office/officeart/2005/8/layout/list1"/>
    <dgm:cxn modelId="{A63388E2-4C1D-4838-B369-2D3CFD514106}" type="presParOf" srcId="{C9D4C4E5-39DA-48C9-9024-210DDA7C22A0}" destId="{5007B587-F2B5-4373-ADDB-DAC26D8083DB}" srcOrd="0" destOrd="0" presId="urn:microsoft.com/office/officeart/2005/8/layout/list1"/>
    <dgm:cxn modelId="{2C5F22DB-B809-4514-B864-F75395FEDA87}" type="presParOf" srcId="{5007B587-F2B5-4373-ADDB-DAC26D8083DB}" destId="{F6749024-8A56-4D68-984F-119FA2FEADA9}" srcOrd="0" destOrd="0" presId="urn:microsoft.com/office/officeart/2005/8/layout/list1"/>
    <dgm:cxn modelId="{7745B26A-1C43-4DDC-A40A-E7C719060622}" type="presParOf" srcId="{5007B587-F2B5-4373-ADDB-DAC26D8083DB}" destId="{69A7A3C0-A8A8-41F5-951E-4347FFF1C702}" srcOrd="1" destOrd="0" presId="urn:microsoft.com/office/officeart/2005/8/layout/list1"/>
    <dgm:cxn modelId="{A7E70F9C-B5F2-41D4-ABF0-1E404316DE56}" type="presParOf" srcId="{C9D4C4E5-39DA-48C9-9024-210DDA7C22A0}" destId="{E1E3A215-6874-4FE1-841C-D09B71C6A0A5}" srcOrd="1" destOrd="0" presId="urn:microsoft.com/office/officeart/2005/8/layout/list1"/>
    <dgm:cxn modelId="{5AEFCB8A-015E-4F39-8959-473AE21D80D9}" type="presParOf" srcId="{C9D4C4E5-39DA-48C9-9024-210DDA7C22A0}" destId="{05B68030-AEE0-4395-802C-C4E42393A938}" srcOrd="2" destOrd="0" presId="urn:microsoft.com/office/officeart/2005/8/layout/list1"/>
    <dgm:cxn modelId="{84EF9C01-FE80-41C2-B79C-32460A6337CE}" type="presParOf" srcId="{C9D4C4E5-39DA-48C9-9024-210DDA7C22A0}" destId="{29AC2240-F66F-46CC-89FD-F4DB9F4C05FE}" srcOrd="3" destOrd="0" presId="urn:microsoft.com/office/officeart/2005/8/layout/list1"/>
    <dgm:cxn modelId="{A24FD34F-C00D-4468-B92F-96B542396427}" type="presParOf" srcId="{C9D4C4E5-39DA-48C9-9024-210DDA7C22A0}" destId="{8ECB1D07-3AE6-4264-AA6D-58BA69903D9C}" srcOrd="4" destOrd="0" presId="urn:microsoft.com/office/officeart/2005/8/layout/list1"/>
    <dgm:cxn modelId="{248B0707-161B-48E4-9806-2EEACE11DE49}" type="presParOf" srcId="{8ECB1D07-3AE6-4264-AA6D-58BA69903D9C}" destId="{8638151C-9FF1-4CA3-A5F4-72310F7BBA89}" srcOrd="0" destOrd="0" presId="urn:microsoft.com/office/officeart/2005/8/layout/list1"/>
    <dgm:cxn modelId="{DF18D489-DCDA-4DC8-B0EC-181C55F89E5F}" type="presParOf" srcId="{8ECB1D07-3AE6-4264-AA6D-58BA69903D9C}" destId="{C2A6C99E-94A8-4E6C-9E8E-9EC0BD9FDC58}" srcOrd="1" destOrd="0" presId="urn:microsoft.com/office/officeart/2005/8/layout/list1"/>
    <dgm:cxn modelId="{C0A94BC2-115E-4035-B589-4C562C34E746}" type="presParOf" srcId="{C9D4C4E5-39DA-48C9-9024-210DDA7C22A0}" destId="{1CAF1221-D1BD-4151-B62D-BF62D6C5242E}" srcOrd="5" destOrd="0" presId="urn:microsoft.com/office/officeart/2005/8/layout/list1"/>
    <dgm:cxn modelId="{F3D86619-E320-4BA0-A397-E0374879E979}" type="presParOf" srcId="{C9D4C4E5-39DA-48C9-9024-210DDA7C22A0}" destId="{A7D7C172-217B-40F4-AE36-53AA75569305}" srcOrd="6" destOrd="0" presId="urn:microsoft.com/office/officeart/2005/8/layout/list1"/>
    <dgm:cxn modelId="{4C9A45B5-397D-4864-A8E8-244BC950EF59}" type="presParOf" srcId="{C9D4C4E5-39DA-48C9-9024-210DDA7C22A0}" destId="{F15D04F8-E51A-44FD-B0B0-ED04CE22DF4E}" srcOrd="7" destOrd="0" presId="urn:microsoft.com/office/officeart/2005/8/layout/list1"/>
    <dgm:cxn modelId="{F8EF08B9-A5AB-4BBD-AF6C-4BFEAF2D76DB}" type="presParOf" srcId="{C9D4C4E5-39DA-48C9-9024-210DDA7C22A0}" destId="{1DD9B29D-76CD-4C87-847A-5395D43251AB}" srcOrd="8" destOrd="0" presId="urn:microsoft.com/office/officeart/2005/8/layout/list1"/>
    <dgm:cxn modelId="{730E9130-2E46-4DD2-B33B-DD8985918AC0}" type="presParOf" srcId="{1DD9B29D-76CD-4C87-847A-5395D43251AB}" destId="{CC24A0B7-887A-4FF2-810A-BB0AEFC042F8}" srcOrd="0" destOrd="0" presId="urn:microsoft.com/office/officeart/2005/8/layout/list1"/>
    <dgm:cxn modelId="{C12BCF25-585D-48C3-B4D9-952520E656BA}" type="presParOf" srcId="{1DD9B29D-76CD-4C87-847A-5395D43251AB}" destId="{7F968501-4EF5-48F2-A3B8-C363F6A5EEB4}" srcOrd="1" destOrd="0" presId="urn:microsoft.com/office/officeart/2005/8/layout/list1"/>
    <dgm:cxn modelId="{7E255C0B-9641-4DEF-BB83-37EDE87BAA1E}" type="presParOf" srcId="{C9D4C4E5-39DA-48C9-9024-210DDA7C22A0}" destId="{6168B7FB-E9BB-498B-B0B4-FB060B4D11DB}" srcOrd="9" destOrd="0" presId="urn:microsoft.com/office/officeart/2005/8/layout/list1"/>
    <dgm:cxn modelId="{081E8965-61FC-407F-901A-61D80ABB48E8}" type="presParOf" srcId="{C9D4C4E5-39DA-48C9-9024-210DDA7C22A0}" destId="{DA21487F-687C-48F2-BD69-AD6D529F8C48}" srcOrd="10" destOrd="0" presId="urn:microsoft.com/office/officeart/2005/8/layout/list1"/>
    <dgm:cxn modelId="{EA78035D-F6EA-43F2-AC82-0FC527C92913}" type="presParOf" srcId="{C9D4C4E5-39DA-48C9-9024-210DDA7C22A0}" destId="{DC5282CE-6C12-4FE4-B00E-601213FE4138}" srcOrd="11" destOrd="0" presId="urn:microsoft.com/office/officeart/2005/8/layout/list1"/>
    <dgm:cxn modelId="{AB99A738-334D-455C-80F1-AE307D92F567}" type="presParOf" srcId="{C9D4C4E5-39DA-48C9-9024-210DDA7C22A0}" destId="{4A3E4753-48F6-4B4B-A028-0ABEEDFAD796}" srcOrd="12" destOrd="0" presId="urn:microsoft.com/office/officeart/2005/8/layout/list1"/>
    <dgm:cxn modelId="{652592B8-7698-4CCE-8F72-D256E35A7342}" type="presParOf" srcId="{4A3E4753-48F6-4B4B-A028-0ABEEDFAD796}" destId="{5FEE26F0-3743-4FA7-80F2-271FBB02D09C}" srcOrd="0" destOrd="0" presId="urn:microsoft.com/office/officeart/2005/8/layout/list1"/>
    <dgm:cxn modelId="{766DBA97-AFA4-427E-B675-5374EF20D2DB}" type="presParOf" srcId="{4A3E4753-48F6-4B4B-A028-0ABEEDFAD796}" destId="{F18332B3-1CBD-43C0-8AD8-7428742411A5}" srcOrd="1" destOrd="0" presId="urn:microsoft.com/office/officeart/2005/8/layout/list1"/>
    <dgm:cxn modelId="{C06E2F2A-29CD-413F-B914-145454884BEA}" type="presParOf" srcId="{C9D4C4E5-39DA-48C9-9024-210DDA7C22A0}" destId="{C2CC3A31-7348-4997-83FE-B7C5F8617184}" srcOrd="13" destOrd="0" presId="urn:microsoft.com/office/officeart/2005/8/layout/list1"/>
    <dgm:cxn modelId="{13C39C0F-3F8D-47B5-9E86-24E5B5D4014E}" type="presParOf" srcId="{C9D4C4E5-39DA-48C9-9024-210DDA7C22A0}" destId="{FD5CD706-13EE-4523-9706-A0599825363D}" srcOrd="14" destOrd="0" presId="urn:microsoft.com/office/officeart/2005/8/layout/list1"/>
    <dgm:cxn modelId="{F89F499D-ABAD-41C4-9127-373CC4FA20FB}" type="presParOf" srcId="{C9D4C4E5-39DA-48C9-9024-210DDA7C22A0}" destId="{20491FEC-06F8-4736-9C9B-4F2D1F4C9479}" srcOrd="15" destOrd="0" presId="urn:microsoft.com/office/officeart/2005/8/layout/list1"/>
    <dgm:cxn modelId="{16B35CEF-7AF4-4B3E-B44A-0479AF026549}" type="presParOf" srcId="{C9D4C4E5-39DA-48C9-9024-210DDA7C22A0}" destId="{1DF0D163-AEE8-4AF8-BBA5-125BE118ACCD}" srcOrd="16" destOrd="0" presId="urn:microsoft.com/office/officeart/2005/8/layout/list1"/>
    <dgm:cxn modelId="{C95F94CC-0BFD-42C0-976A-D0E0CB28DA99}" type="presParOf" srcId="{1DF0D163-AEE8-4AF8-BBA5-125BE118ACCD}" destId="{7AD97DF9-7842-47CA-811C-998C922D4B11}" srcOrd="0" destOrd="0" presId="urn:microsoft.com/office/officeart/2005/8/layout/list1"/>
    <dgm:cxn modelId="{2918D72A-D366-4C4D-8C85-4BB817FE8540}" type="presParOf" srcId="{1DF0D163-AEE8-4AF8-BBA5-125BE118ACCD}" destId="{5D99AF9E-4322-4858-AABB-DBD381699617}" srcOrd="1" destOrd="0" presId="urn:microsoft.com/office/officeart/2005/8/layout/list1"/>
    <dgm:cxn modelId="{B4144E97-74A2-4E0C-A27C-1F550F57743C}" type="presParOf" srcId="{C9D4C4E5-39DA-48C9-9024-210DDA7C22A0}" destId="{85000058-F6A0-4933-B99C-E357000E1488}" srcOrd="17" destOrd="0" presId="urn:microsoft.com/office/officeart/2005/8/layout/list1"/>
    <dgm:cxn modelId="{3BB48223-D588-483F-B110-EC4A56A2FF56}" type="presParOf" srcId="{C9D4C4E5-39DA-48C9-9024-210DDA7C22A0}" destId="{B7D418F4-68FA-47EB-AD1A-65A9A66BB29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B68030-AEE0-4395-802C-C4E42393A938}">
      <dsp:nvSpPr>
        <dsp:cNvPr id="0" name=""/>
        <dsp:cNvSpPr/>
      </dsp:nvSpPr>
      <dsp:spPr>
        <a:xfrm>
          <a:off x="0" y="291757"/>
          <a:ext cx="9604375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A7A3C0-A8A8-41F5-951E-4347FFF1C702}">
      <dsp:nvSpPr>
        <dsp:cNvPr id="0" name=""/>
        <dsp:cNvSpPr/>
      </dsp:nvSpPr>
      <dsp:spPr>
        <a:xfrm>
          <a:off x="480218" y="26077"/>
          <a:ext cx="6723062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116" tIns="0" rIns="254116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86A3A4"/>
            </a:buClr>
            <a:buSzPct val="45000"/>
            <a:buFont typeface="StarSymbol"/>
            <a:buNone/>
          </a:pPr>
          <a:r>
            <a:rPr lang="id-ID" sz="1800" kern="1200" dirty="0"/>
            <a:t>FrameLayout</a:t>
          </a:r>
          <a:endParaRPr lang="en-US" sz="1800" kern="1200" dirty="0"/>
        </a:p>
      </dsp:txBody>
      <dsp:txXfrm>
        <a:off x="506157" y="52016"/>
        <a:ext cx="6671184" cy="479482"/>
      </dsp:txXfrm>
    </dsp:sp>
    <dsp:sp modelId="{A7D7C172-217B-40F4-AE36-53AA75569305}">
      <dsp:nvSpPr>
        <dsp:cNvPr id="0" name=""/>
        <dsp:cNvSpPr/>
      </dsp:nvSpPr>
      <dsp:spPr>
        <a:xfrm>
          <a:off x="0" y="1108237"/>
          <a:ext cx="9604375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A6C99E-94A8-4E6C-9E8E-9EC0BD9FDC58}">
      <dsp:nvSpPr>
        <dsp:cNvPr id="0" name=""/>
        <dsp:cNvSpPr/>
      </dsp:nvSpPr>
      <dsp:spPr>
        <a:xfrm>
          <a:off x="480218" y="842557"/>
          <a:ext cx="6723062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116" tIns="0" rIns="254116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kern="1200"/>
            <a:t>LinearLayout</a:t>
          </a:r>
          <a:endParaRPr lang="id-ID" sz="1800" kern="1200" dirty="0"/>
        </a:p>
      </dsp:txBody>
      <dsp:txXfrm>
        <a:off x="506157" y="868496"/>
        <a:ext cx="6671184" cy="479482"/>
      </dsp:txXfrm>
    </dsp:sp>
    <dsp:sp modelId="{DA21487F-687C-48F2-BD69-AD6D529F8C48}">
      <dsp:nvSpPr>
        <dsp:cNvPr id="0" name=""/>
        <dsp:cNvSpPr/>
      </dsp:nvSpPr>
      <dsp:spPr>
        <a:xfrm>
          <a:off x="0" y="1924718"/>
          <a:ext cx="9604375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968501-4EF5-48F2-A3B8-C363F6A5EEB4}">
      <dsp:nvSpPr>
        <dsp:cNvPr id="0" name=""/>
        <dsp:cNvSpPr/>
      </dsp:nvSpPr>
      <dsp:spPr>
        <a:xfrm>
          <a:off x="480218" y="1659038"/>
          <a:ext cx="6723062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116" tIns="0" rIns="254116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kern="1200"/>
            <a:t>RelativeLayout</a:t>
          </a:r>
          <a:endParaRPr lang="id-ID" sz="1800" kern="1200" dirty="0"/>
        </a:p>
      </dsp:txBody>
      <dsp:txXfrm>
        <a:off x="506157" y="1684977"/>
        <a:ext cx="6671184" cy="479482"/>
      </dsp:txXfrm>
    </dsp:sp>
    <dsp:sp modelId="{FD5CD706-13EE-4523-9706-A0599825363D}">
      <dsp:nvSpPr>
        <dsp:cNvPr id="0" name=""/>
        <dsp:cNvSpPr/>
      </dsp:nvSpPr>
      <dsp:spPr>
        <a:xfrm>
          <a:off x="0" y="2741198"/>
          <a:ext cx="9604375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8332B3-1CBD-43C0-8AD8-7428742411A5}">
      <dsp:nvSpPr>
        <dsp:cNvPr id="0" name=""/>
        <dsp:cNvSpPr/>
      </dsp:nvSpPr>
      <dsp:spPr>
        <a:xfrm>
          <a:off x="480218" y="2475518"/>
          <a:ext cx="6723062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116" tIns="0" rIns="254116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kern="1200"/>
            <a:t>TableLayout</a:t>
          </a:r>
          <a:endParaRPr lang="id-ID" sz="1800" kern="1200" dirty="0"/>
        </a:p>
      </dsp:txBody>
      <dsp:txXfrm>
        <a:off x="506157" y="2501457"/>
        <a:ext cx="6671184" cy="479482"/>
      </dsp:txXfrm>
    </dsp:sp>
    <dsp:sp modelId="{B7D418F4-68FA-47EB-AD1A-65A9A66BB29D}">
      <dsp:nvSpPr>
        <dsp:cNvPr id="0" name=""/>
        <dsp:cNvSpPr/>
      </dsp:nvSpPr>
      <dsp:spPr>
        <a:xfrm>
          <a:off x="0" y="3557678"/>
          <a:ext cx="9604375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99AF9E-4322-4858-AABB-DBD381699617}">
      <dsp:nvSpPr>
        <dsp:cNvPr id="0" name=""/>
        <dsp:cNvSpPr/>
      </dsp:nvSpPr>
      <dsp:spPr>
        <a:xfrm>
          <a:off x="480218" y="3291998"/>
          <a:ext cx="6723062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116" tIns="0" rIns="254116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kern="1200"/>
            <a:t>GridLayout</a:t>
          </a:r>
          <a:endParaRPr lang="id-ID" sz="1800" kern="1200" dirty="0"/>
        </a:p>
      </dsp:txBody>
      <dsp:txXfrm>
        <a:off x="506157" y="3317937"/>
        <a:ext cx="6671184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31AFA-55C8-4858-9DA4-9B43FCF2139A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B6E32-2E05-45B6-8632-858A7669F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15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61FF-25A8-47B0-8EC4-D08354D83B3F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1263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61FF-25A8-47B0-8EC4-D08354D83B3F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5850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61FF-25A8-47B0-8EC4-D08354D83B3F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982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61FF-25A8-47B0-8EC4-D08354D83B3F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6704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61FF-25A8-47B0-8EC4-D08354D83B3F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405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61FF-25A8-47B0-8EC4-D08354D83B3F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025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61FF-25A8-47B0-8EC4-D08354D83B3F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3649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61FF-25A8-47B0-8EC4-D08354D83B3F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80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61FF-25A8-47B0-8EC4-D08354D83B3F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5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61FF-25A8-47B0-8EC4-D08354D83B3F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387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74561FF-25A8-47B0-8EC4-D08354D83B3F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60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561FF-25A8-47B0-8EC4-D08354D83B3F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486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E8F25-4B17-41B7-BFDD-E20472558D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DPH3A4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39EB1F-D4A5-431E-9532-1E45F116C8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</a:t>
            </a:r>
          </a:p>
          <a:p>
            <a:r>
              <a:rPr lang="en-US" dirty="0" err="1"/>
              <a:t>Dosen</a:t>
            </a:r>
            <a:r>
              <a:rPr lang="en-US" dirty="0"/>
              <a:t>: RBD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89D960-D9EE-40DD-A840-36D5BA9FF3FD}"/>
              </a:ext>
            </a:extLst>
          </p:cNvPr>
          <p:cNvSpPr txBox="1"/>
          <p:nvPr/>
        </p:nvSpPr>
        <p:spPr>
          <a:xfrm>
            <a:off x="568172" y="5686370"/>
            <a:ext cx="11055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pengajaran</a:t>
            </a:r>
            <a:r>
              <a:rPr lang="en-US" dirty="0"/>
              <a:t> di D3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Informatika</a:t>
            </a:r>
            <a:r>
              <a:rPr lang="en-US" dirty="0"/>
              <a:t>, </a:t>
            </a:r>
            <a:r>
              <a:rPr lang="en-US" dirty="0" err="1"/>
              <a:t>Fakultas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Terapan</a:t>
            </a:r>
            <a:r>
              <a:rPr lang="en-US" dirty="0"/>
              <a:t> Semester </a:t>
            </a:r>
            <a:r>
              <a:rPr lang="en-US" dirty="0" err="1"/>
              <a:t>Gasal</a:t>
            </a:r>
            <a:r>
              <a:rPr lang="en-US" dirty="0"/>
              <a:t> 2018-2019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A81CF49-7CE9-4A5F-AD6D-F53A09CEA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717" y="458006"/>
            <a:ext cx="2834640" cy="1214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998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1FDC-FC47-4D08-A06D-5C2A69B7D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EditText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91860-DBAD-456C-BB41-92F77FED2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Clr>
                <a:srgbClr val="86A3A4"/>
              </a:buClr>
              <a:buSzPct val="45000"/>
              <a:buFont typeface="StarSymbol"/>
              <a:buChar char="●"/>
            </a:pPr>
            <a:r>
              <a:rPr lang="id-ID" dirty="0"/>
              <a:t>Turunan dari TextView</a:t>
            </a:r>
          </a:p>
          <a:p>
            <a:pPr lvl="0">
              <a:buClr>
                <a:srgbClr val="86A3A4"/>
              </a:buClr>
              <a:buSzPct val="45000"/>
              <a:buFont typeface="StarSymbol"/>
              <a:buChar char="●"/>
            </a:pPr>
            <a:r>
              <a:rPr lang="id-ID" dirty="0"/>
              <a:t>Atribut "hint": ditampilkan ketika EditText kosong</a:t>
            </a:r>
          </a:p>
          <a:p>
            <a:pPr lvl="0">
              <a:buClr>
                <a:srgbClr val="86A3A4"/>
              </a:buClr>
              <a:buSzPct val="45000"/>
              <a:buFont typeface="StarSymbol"/>
              <a:buChar char="●"/>
            </a:pPr>
            <a:r>
              <a:rPr lang="id-ID" dirty="0"/>
              <a:t>Biasanya menampilkan menu konteks ketika ditekan agak lama</a:t>
            </a:r>
          </a:p>
          <a:p>
            <a:pPr lvl="0">
              <a:buClr>
                <a:srgbClr val="86A3A4"/>
              </a:buClr>
              <a:buSzPct val="45000"/>
              <a:buFont typeface="StarSymbol"/>
              <a:buChar char="●"/>
            </a:pPr>
            <a:r>
              <a:rPr lang="id-ID" dirty="0"/>
              <a:t>Metode getText() dan setText() untuk memanipulasi kandungan teks</a:t>
            </a:r>
          </a:p>
          <a:p>
            <a:pPr lvl="0">
              <a:buClr>
                <a:srgbClr val="86A3A4"/>
              </a:buClr>
              <a:buSzPct val="45000"/>
              <a:buFont typeface="StarSymbol"/>
              <a:buChar char="●"/>
            </a:pPr>
            <a:r>
              <a:rPr lang="id-ID" dirty="0"/>
              <a:t>Atribut "editable" untuk menentukan apakah teks dapat diedit atau tidak</a:t>
            </a:r>
          </a:p>
          <a:p>
            <a:pPr lvl="0">
              <a:buClr>
                <a:srgbClr val="86A3A4"/>
              </a:buClr>
              <a:buSzPct val="45000"/>
              <a:buFont typeface="StarSymbol"/>
              <a:buChar char="●"/>
            </a:pPr>
            <a:r>
              <a:rPr lang="id-ID" dirty="0"/>
              <a:t>Untuk menggunakan fitur auto-complete, gunakan kelas AutoCompleteTextView sebagai gantinya.</a:t>
            </a:r>
          </a:p>
          <a:p>
            <a:pPr lvl="0">
              <a:buClr>
                <a:srgbClr val="86A3A4"/>
              </a:buClr>
              <a:buSzPct val="45000"/>
              <a:buFont typeface="StarSymbol"/>
              <a:buChar char="●"/>
            </a:pPr>
            <a:r>
              <a:rPr lang="id-ID" dirty="0"/>
              <a:t>AutoCompleteTextView adalah turunan EditView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985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3D47F-CDB6-4ED1-9591-2AEB990E5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5D344-FDA4-4EE9-91CC-DF9BFC662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86A3A4"/>
              </a:buClr>
              <a:buSzPct val="45000"/>
              <a:buFont typeface="StarSymbol"/>
              <a:buChar char="●"/>
            </a:pPr>
            <a:r>
              <a:rPr lang="id-ID" dirty="0"/>
              <a:t>Beberapa pilihan yang berasal dari resource </a:t>
            </a:r>
            <a:r>
              <a:rPr lang="id-ID" i="1" dirty="0"/>
              <a:t>array of strings</a:t>
            </a:r>
          </a:p>
          <a:p>
            <a:pPr lvl="0">
              <a:buClr>
                <a:srgbClr val="86A3A4"/>
              </a:buClr>
              <a:buSzPct val="45000"/>
              <a:buFont typeface="StarSymbol"/>
              <a:buChar char="●"/>
            </a:pPr>
            <a:r>
              <a:rPr lang="id-ID" dirty="0"/>
              <a:t>Bisa juga menggunakan objek apa pun sebagai data. Untuk itu, gunakan SpinnerAdapter</a:t>
            </a:r>
          </a:p>
          <a:p>
            <a:endParaRPr lang="en-US" dirty="0"/>
          </a:p>
        </p:txBody>
      </p:sp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0D8511BC-8626-41CA-ACF4-8AC9891C5BC5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3475094" y="3126295"/>
            <a:ext cx="3665268" cy="2927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249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0BF2E-FF47-42EE-9CC4-610ADE239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Tombol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47285-8C69-4049-9C5C-482765AF8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Button: </a:t>
            </a:r>
            <a:r>
              <a:rPr lang="en-US" dirty="0" err="1"/>
              <a:t>merepresentasikan</a:t>
            </a:r>
            <a:r>
              <a:rPr lang="en-US" dirty="0"/>
              <a:t> </a:t>
            </a:r>
            <a:r>
              <a:rPr lang="en-US" dirty="0" err="1"/>
              <a:t>tombol</a:t>
            </a:r>
            <a:r>
              <a:rPr lang="en-US" dirty="0"/>
              <a:t> </a:t>
            </a:r>
            <a:r>
              <a:rPr lang="en-US" dirty="0" err="1"/>
              <a:t>tekan</a:t>
            </a:r>
            <a:r>
              <a:rPr lang="en-US" dirty="0"/>
              <a:t>/</a:t>
            </a:r>
            <a:r>
              <a:rPr lang="en-US" dirty="0" err="1"/>
              <a:t>sentuh</a:t>
            </a:r>
            <a:endParaRPr lang="en-US" dirty="0"/>
          </a:p>
          <a:p>
            <a:r>
              <a:rPr lang="en-US" dirty="0" err="1"/>
              <a:t>CheckBox</a:t>
            </a:r>
            <a:endParaRPr lang="en-US" dirty="0"/>
          </a:p>
          <a:p>
            <a:pPr lvl="1"/>
            <a:r>
              <a:rPr lang="en-US" dirty="0" err="1"/>
              <a:t>Tombol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state checked </a:t>
            </a:r>
            <a:r>
              <a:rPr lang="en-US" dirty="0" err="1"/>
              <a:t>dan</a:t>
            </a:r>
            <a:r>
              <a:rPr lang="en-US" dirty="0"/>
              <a:t> unchecked.</a:t>
            </a:r>
          </a:p>
          <a:p>
            <a:pPr lvl="1"/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atribut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di </a:t>
            </a:r>
            <a:r>
              <a:rPr lang="en-US" dirty="0" err="1"/>
              <a:t>samping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centang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isChecked</a:t>
            </a:r>
            <a:r>
              <a:rPr lang="en-US" dirty="0"/>
              <a:t>()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checkbox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dicentang</a:t>
            </a:r>
            <a:r>
              <a:rPr lang="en-US" dirty="0"/>
              <a:t>.</a:t>
            </a:r>
          </a:p>
          <a:p>
            <a:r>
              <a:rPr lang="en-US" dirty="0" err="1"/>
              <a:t>ToggleButton</a:t>
            </a:r>
            <a:endParaRPr lang="en-US" dirty="0"/>
          </a:p>
          <a:p>
            <a:pPr lvl="1"/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CheckBox</a:t>
            </a:r>
            <a:r>
              <a:rPr lang="en-US" dirty="0"/>
              <a:t>,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centang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State on </a:t>
            </a:r>
            <a:r>
              <a:rPr lang="en-US" dirty="0" err="1"/>
              <a:t>dan</a:t>
            </a:r>
            <a:r>
              <a:rPr lang="en-US" dirty="0"/>
              <a:t> off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ditampilkan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tombol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(</a:t>
            </a:r>
            <a:r>
              <a:rPr lang="en-US" dirty="0" err="1"/>
              <a:t>terang</a:t>
            </a:r>
            <a:r>
              <a:rPr lang="en-US" dirty="0"/>
              <a:t>/</a:t>
            </a:r>
            <a:r>
              <a:rPr lang="en-US" dirty="0" err="1"/>
              <a:t>gelap</a:t>
            </a:r>
            <a:r>
              <a:rPr lang="en-US" dirty="0"/>
              <a:t>, </a:t>
            </a:r>
            <a:r>
              <a:rPr lang="en-US" dirty="0" err="1"/>
              <a:t>tertekan</a:t>
            </a:r>
            <a:r>
              <a:rPr lang="en-US" dirty="0"/>
              <a:t>/</a:t>
            </a:r>
            <a:r>
              <a:rPr lang="en-US" dirty="0" err="1"/>
              <a:t>muncul</a:t>
            </a:r>
            <a:r>
              <a:rPr lang="en-US" dirty="0"/>
              <a:t>, </a:t>
            </a:r>
            <a:r>
              <a:rPr lang="en-US" dirty="0" err="1"/>
              <a:t>dsb</a:t>
            </a:r>
            <a:r>
              <a:rPr lang="en-US" dirty="0"/>
              <a:t>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49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43D2A-B893-4B94-BA0A-80387034B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RadioButton dan RadioGroup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6DEFA-D2A9-466E-A8F4-6B6CA63D0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86A3A4"/>
              </a:buClr>
              <a:buSzPct val="45000"/>
              <a:buFont typeface="StarSymbol"/>
              <a:buChar char="●"/>
            </a:pPr>
            <a:r>
              <a:rPr lang="id-ID" dirty="0"/>
              <a:t>Radio button adalah tombol yang memiliki state on-off, seperti halnya CheckBox.</a:t>
            </a:r>
          </a:p>
          <a:p>
            <a:pPr lvl="0">
              <a:buClr>
                <a:srgbClr val="86A3A4"/>
              </a:buClr>
              <a:buSzPct val="45000"/>
              <a:buFont typeface="StarSymbol"/>
              <a:buChar char="●"/>
            </a:pPr>
            <a:r>
              <a:rPr lang="id-ID" dirty="0"/>
              <a:t>Memiliki teks di samping tanda</a:t>
            </a:r>
          </a:p>
          <a:p>
            <a:pPr lvl="0">
              <a:buClr>
                <a:srgbClr val="86A3A4"/>
              </a:buClr>
              <a:buSzPct val="45000"/>
              <a:buFont typeface="StarSymbol"/>
              <a:buChar char="●"/>
            </a:pPr>
            <a:r>
              <a:rPr lang="id-ID" dirty="0"/>
              <a:t>RadioButton tidak dapat di-</a:t>
            </a:r>
            <a:r>
              <a:rPr lang="id-ID" i="1" dirty="0"/>
              <a:t>uncheck</a:t>
            </a:r>
            <a:r>
              <a:rPr lang="id-ID" dirty="0"/>
              <a:t> setelah pengguna mencentangnya.</a:t>
            </a:r>
          </a:p>
          <a:p>
            <a:pPr lvl="0">
              <a:buClr>
                <a:srgbClr val="86A3A4"/>
              </a:buClr>
              <a:buSzPct val="45000"/>
              <a:buFont typeface="StarSymbol"/>
              <a:buChar char="●"/>
            </a:pPr>
            <a:r>
              <a:rPr lang="id-ID" dirty="0"/>
              <a:t>Beberapa RadioButton biasa digunakan bersamaan dalam sebuah RadioGroup.</a:t>
            </a:r>
          </a:p>
          <a:p>
            <a:pPr lvl="0">
              <a:buClr>
                <a:srgbClr val="86A3A4"/>
              </a:buClr>
              <a:buSzPct val="45000"/>
              <a:buFont typeface="StarSymbol"/>
              <a:buChar char="●"/>
            </a:pPr>
            <a:r>
              <a:rPr lang="id-ID" dirty="0"/>
              <a:t>Dalam sebuah RadioGroup, mencentang salah satu RadioButton akan menghapus centang RadioButton lainnya.</a:t>
            </a:r>
          </a:p>
        </p:txBody>
      </p:sp>
    </p:spTree>
    <p:extLst>
      <p:ext uri="{BB962C8B-B14F-4D97-AF65-F5344CB8AC3E}">
        <p14:creationId xmlns:p14="http://schemas.microsoft.com/office/powerpoint/2010/main" val="2558480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ACED7-599E-4CA1-9C3D-8FA0CE0BC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Tanggal dan Waktu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C7942-F962-40B2-B667-FA9D2AA4F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DatePicker</a:t>
            </a:r>
            <a:r>
              <a:rPr lang="en-US" dirty="0"/>
              <a:t>: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spinner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, </a:t>
            </a:r>
            <a:r>
              <a:rPr lang="en-US" dirty="0" err="1"/>
              <a:t>bulan</a:t>
            </a:r>
            <a:r>
              <a:rPr lang="en-US" dirty="0"/>
              <a:t>, </a:t>
            </a:r>
            <a:r>
              <a:rPr lang="en-US" dirty="0" err="1"/>
              <a:t>tanggal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CalendarView</a:t>
            </a:r>
            <a:r>
              <a:rPr lang="en-US" dirty="0"/>
              <a:t>. </a:t>
            </a:r>
            <a:r>
              <a:rPr lang="en-US" dirty="0" err="1"/>
              <a:t>CalendarView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widget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. </a:t>
            </a:r>
            <a:r>
              <a:rPr lang="en-US" dirty="0" err="1"/>
              <a:t>Tanggal</a:t>
            </a:r>
            <a:r>
              <a:rPr lang="en-US" dirty="0"/>
              <a:t> minimal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ditentukan</a:t>
            </a:r>
            <a:endParaRPr lang="en-US" dirty="0"/>
          </a:p>
          <a:p>
            <a:r>
              <a:rPr lang="en-US" dirty="0" err="1"/>
              <a:t>TimePicker</a:t>
            </a:r>
            <a:r>
              <a:rPr lang="en-US" dirty="0"/>
              <a:t>: View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sehari</a:t>
            </a:r>
            <a:r>
              <a:rPr lang="en-US" dirty="0"/>
              <a:t>. Mode 24 jam </a:t>
            </a:r>
            <a:r>
              <a:rPr lang="en-US" dirty="0" err="1"/>
              <a:t>atau</a:t>
            </a:r>
            <a:r>
              <a:rPr lang="en-US" dirty="0"/>
              <a:t> AM/PM. </a:t>
            </a:r>
            <a:r>
              <a:rPr lang="en-US" dirty="0" err="1"/>
              <a:t>Menggunakan</a:t>
            </a:r>
            <a:r>
              <a:rPr lang="en-US" dirty="0"/>
              <a:t> spinner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memanipulasi</a:t>
            </a:r>
            <a:r>
              <a:rPr lang="en-US" dirty="0"/>
              <a:t> jam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078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5A195-E914-4440-A3FF-035FB7244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Indikator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17ABE-E398-4D63-BC9A-70CFC66F5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ProgressBar</a:t>
            </a:r>
            <a:endParaRPr lang="en-US" dirty="0"/>
          </a:p>
          <a:p>
            <a:pPr lvl="1"/>
            <a:r>
              <a:rPr lang="en-US" dirty="0"/>
              <a:t>Standard: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animasi</a:t>
            </a:r>
            <a:endParaRPr lang="en-US" dirty="0"/>
          </a:p>
          <a:p>
            <a:pPr lvl="1"/>
            <a:r>
              <a:rPr lang="en-US" dirty="0"/>
              <a:t>Horizontal: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ditempatkan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title bar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menghemat</a:t>
            </a:r>
            <a:r>
              <a:rPr lang="en-US" dirty="0"/>
              <a:t> </a:t>
            </a:r>
            <a:r>
              <a:rPr lang="en-US" dirty="0" err="1"/>
              <a:t>tempat</a:t>
            </a:r>
            <a:endParaRPr lang="en-US" dirty="0"/>
          </a:p>
          <a:p>
            <a:r>
              <a:rPr lang="en-US" dirty="0" err="1"/>
              <a:t>SeekBar</a:t>
            </a:r>
            <a:r>
              <a:rPr lang="en-US" dirty="0"/>
              <a:t>: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progress bar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492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D6263-F242-4B0F-BF38-E2C1367AD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5A60FA-3BF0-4BFC-ABB7-5826043B4E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560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8969D-F9A6-4ED3-8CB5-C4C5CB682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 Menu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9C28B-95A3-4B49-91A1-64D97FAED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5386101" cy="3450613"/>
          </a:xfrm>
        </p:spPr>
        <p:txBody>
          <a:bodyPr/>
          <a:lstStyle/>
          <a:p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sekumpulan</a:t>
            </a:r>
            <a:r>
              <a:rPr lang="en-US" dirty="0"/>
              <a:t> item menu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activity.</a:t>
            </a:r>
          </a:p>
          <a:p>
            <a:r>
              <a:rPr lang="en-US" dirty="0" err="1"/>
              <a:t>ditampilkan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menekan</a:t>
            </a:r>
            <a:r>
              <a:rPr lang="en-US" dirty="0"/>
              <a:t> </a:t>
            </a:r>
            <a:r>
              <a:rPr lang="en-US" dirty="0" err="1"/>
              <a:t>tombol</a:t>
            </a:r>
            <a:r>
              <a:rPr lang="en-US" dirty="0"/>
              <a:t> menu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aplikasi</a:t>
            </a:r>
            <a:endParaRPr lang="en-US" dirty="0"/>
          </a:p>
          <a:p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menempatkan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global, </a:t>
            </a:r>
            <a:r>
              <a:rPr lang="en-US" dirty="0" err="1"/>
              <a:t>misalnya</a:t>
            </a:r>
            <a:r>
              <a:rPr lang="en-US" dirty="0"/>
              <a:t> setting.</a:t>
            </a:r>
          </a:p>
          <a:p>
            <a:endParaRPr lang="en-US" dirty="0"/>
          </a:p>
        </p:txBody>
      </p:sp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BC855090-1FD7-4831-8053-D5A03780722F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7234294" y="2015732"/>
            <a:ext cx="3665268" cy="3433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314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2F498-1228-4535-B6AE-B5A3B3EC6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Contextual Menu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FA38C-9D12-4BE3-BF78-E3F36C1AD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3851941" cy="3450613"/>
          </a:xfrm>
        </p:spPr>
        <p:txBody>
          <a:bodyPr/>
          <a:lstStyle/>
          <a:p>
            <a:r>
              <a:rPr lang="en-US" dirty="0"/>
              <a:t>Menu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menu yang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menekan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lama.</a:t>
            </a:r>
          </a:p>
          <a:p>
            <a:r>
              <a:rPr lang="en-US" dirty="0"/>
              <a:t>Menu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terpilih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7F2AD4A9-1A0D-4867-8E81-49B67B59CCE8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7240850" y="1038466"/>
            <a:ext cx="2555204" cy="452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1093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671CE-3EB7-42EF-B3ED-53E5FF16F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Popup Menu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D3D78-6FA9-489D-9759-3DD4C322F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4288821" cy="386690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Popup menu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sederetan</a:t>
            </a:r>
            <a:r>
              <a:rPr lang="en-US" dirty="0"/>
              <a:t> item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vertikal</a:t>
            </a:r>
            <a:r>
              <a:rPr lang="en-US" dirty="0"/>
              <a:t> yang </a:t>
            </a:r>
            <a:r>
              <a:rPr lang="en-US" dirty="0" err="1"/>
              <a:t>ditambatkan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View yang </a:t>
            </a:r>
            <a:r>
              <a:rPr lang="en-US" dirty="0" err="1"/>
              <a:t>memuat</a:t>
            </a:r>
            <a:r>
              <a:rPr lang="en-US" dirty="0"/>
              <a:t> menu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.</a:t>
            </a:r>
          </a:p>
          <a:p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popup menu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. </a:t>
            </a:r>
            <a:r>
              <a:rPr lang="en-US" dirty="0" err="1"/>
              <a:t>Gunakan</a:t>
            </a:r>
            <a:r>
              <a:rPr lang="en-US" dirty="0"/>
              <a:t> contextual menu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131AB086-AEC3-4D25-B12F-B2702DC7BDEE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6451602" y="2692060"/>
            <a:ext cx="3665268" cy="1473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753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81D87-3223-4692-8ED1-5083B3D41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Daftar </a:t>
            </a:r>
            <a:r>
              <a:rPr lang="en-US" dirty="0" err="1"/>
              <a:t>Materi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F0C7D-FBBA-4AD3-99B3-FC479A2F347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  <a:p>
            <a:r>
              <a:rPr lang="en-US" dirty="0"/>
              <a:t>Activity</a:t>
            </a:r>
          </a:p>
          <a:p>
            <a:r>
              <a:rPr lang="en-US" dirty="0"/>
              <a:t>Layout</a:t>
            </a:r>
          </a:p>
          <a:p>
            <a:r>
              <a:rPr lang="en-US" dirty="0"/>
              <a:t>Style</a:t>
            </a:r>
          </a:p>
          <a:p>
            <a:r>
              <a:rPr lang="en-US" dirty="0"/>
              <a:t>Alert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D41299-CF6D-40AE-8A0D-4ADA0B5D23A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Navigasi</a:t>
            </a:r>
            <a:r>
              <a:rPr lang="en-US" dirty="0"/>
              <a:t> (2x)</a:t>
            </a:r>
          </a:p>
          <a:p>
            <a:r>
              <a:rPr lang="en-US" dirty="0"/>
              <a:t>List</a:t>
            </a:r>
          </a:p>
          <a:p>
            <a:r>
              <a:rPr lang="en-US" dirty="0"/>
              <a:t>Shared Preferences</a:t>
            </a:r>
          </a:p>
          <a:p>
            <a:r>
              <a:rPr lang="en-US" dirty="0"/>
              <a:t>SQLite</a:t>
            </a:r>
          </a:p>
          <a:p>
            <a:r>
              <a:rPr lang="en-US" dirty="0" err="1"/>
              <a:t>Jaringan</a:t>
            </a:r>
            <a:r>
              <a:rPr lang="en-US" dirty="0"/>
              <a:t>/</a:t>
            </a:r>
            <a:r>
              <a:rPr lang="en-US" dirty="0" err="1"/>
              <a:t>Akses</a:t>
            </a:r>
            <a:r>
              <a:rPr lang="en-US" dirty="0"/>
              <a:t> HTTP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7838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1ABCE-1543-450A-9C74-2D188EFA4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51B62-0480-44A0-A0A1-AFEFC4CFA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Alert </a:t>
            </a:r>
            <a:r>
              <a:rPr lang="en-US" sz="2400" dirty="0" err="1"/>
              <a:t>menyediakan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 </a:t>
            </a:r>
            <a:r>
              <a:rPr lang="en-US" sz="2400" dirty="0" err="1"/>
              <a:t>singkat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pengguna</a:t>
            </a:r>
            <a:r>
              <a:rPr lang="en-US" sz="2400" dirty="0"/>
              <a:t> di </a:t>
            </a:r>
            <a:r>
              <a:rPr lang="en-US" sz="2400" dirty="0" err="1"/>
              <a:t>luar</a:t>
            </a:r>
            <a:r>
              <a:rPr lang="en-US" sz="2400" dirty="0"/>
              <a:t> UI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/>
              <a:t>aplikasi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:</a:t>
            </a:r>
          </a:p>
          <a:p>
            <a:pPr lvl="1"/>
            <a:r>
              <a:rPr lang="en-US" sz="2000" dirty="0" err="1"/>
              <a:t>jendela</a:t>
            </a:r>
            <a:r>
              <a:rPr lang="en-US" sz="2000" dirty="0"/>
              <a:t> overlay (Toast)</a:t>
            </a:r>
          </a:p>
          <a:p>
            <a:pPr lvl="1"/>
            <a:r>
              <a:rPr lang="en-US" sz="2000" dirty="0" err="1"/>
              <a:t>kotak</a:t>
            </a:r>
            <a:r>
              <a:rPr lang="en-US" sz="2000" dirty="0"/>
              <a:t> dialog (</a:t>
            </a:r>
            <a:r>
              <a:rPr lang="en-US" sz="2000" dirty="0" err="1"/>
              <a:t>AlertDialog</a:t>
            </a:r>
            <a:r>
              <a:rPr lang="en-US" sz="2000" dirty="0"/>
              <a:t>)</a:t>
            </a:r>
          </a:p>
          <a:p>
            <a:pPr lvl="1"/>
            <a:r>
              <a:rPr lang="en-US" sz="2000" dirty="0" err="1"/>
              <a:t>notifikasi</a:t>
            </a:r>
            <a:r>
              <a:rPr lang="en-US" sz="2000" dirty="0"/>
              <a:t> di </a:t>
            </a:r>
            <a:r>
              <a:rPr lang="en-US" sz="2000" dirty="0" err="1"/>
              <a:t>balok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layar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625064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07434-810B-48FE-A9CA-80FD511C9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Toast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D24FE-6D8B-4CCF-8DBF-736A3FB82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920" y="2015732"/>
            <a:ext cx="10810239" cy="345061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Toast.makeText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this,R.string.alamat_pt,Toast.LENGTH_LONG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).show();</a:t>
            </a:r>
          </a:p>
        </p:txBody>
      </p:sp>
    </p:spTree>
    <p:extLst>
      <p:ext uri="{BB962C8B-B14F-4D97-AF65-F5344CB8AC3E}">
        <p14:creationId xmlns:p14="http://schemas.microsoft.com/office/powerpoint/2010/main" val="24284474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661AE-6287-4AF4-8DC1-7D1E10C3E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DIalog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E1AF3A-2376-43BE-8DF6-4D651BC987B4}"/>
              </a:ext>
            </a:extLst>
          </p:cNvPr>
          <p:cNvSpPr txBox="1"/>
          <p:nvPr/>
        </p:nvSpPr>
        <p:spPr>
          <a:xfrm>
            <a:off x="2926080" y="23164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9070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AE477C7-E901-4640-90BE-6565D701A83E}"/>
              </a:ext>
            </a:extLst>
          </p:cNvPr>
          <p:cNvSpPr/>
          <p:nvPr/>
        </p:nvSpPr>
        <p:spPr>
          <a:xfrm>
            <a:off x="426720" y="0"/>
            <a:ext cx="1141984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>
                <a:latin typeface="Courier New" panose="02070309020205020404" pitchFamily="49" charset="0"/>
                <a:cs typeface="Courier New" panose="02070309020205020404" pitchFamily="49" charset="0"/>
              </a:rPr>
              <a:t> String contentText = "Isi notifikasi";</a:t>
            </a:r>
          </a:p>
          <a:p>
            <a:r>
              <a:rPr lang="id-ID" dirty="0">
                <a:latin typeface="Courier New" panose="02070309020205020404" pitchFamily="49" charset="0"/>
                <a:cs typeface="Courier New" panose="02070309020205020404" pitchFamily="49" charset="0"/>
              </a:rPr>
              <a:t>        NotificationCompat.Builder builder =</a:t>
            </a:r>
          </a:p>
          <a:p>
            <a:r>
              <a:rPr lang="id-ID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new NotificationCompat.Builder(this)</a:t>
            </a:r>
          </a:p>
          <a:p>
            <a:r>
              <a:rPr lang="id-ID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.setSmallIcon(R.mipmap.ic_launcher)</a:t>
            </a:r>
          </a:p>
          <a:p>
            <a:r>
              <a:rPr lang="id-ID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.setContentTitle("Contoh notifikasi")</a:t>
            </a:r>
          </a:p>
          <a:p>
            <a:r>
              <a:rPr lang="id-ID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.setContentText(contentText);</a:t>
            </a:r>
          </a:p>
          <a:p>
            <a:endParaRPr lang="id-ID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d-ID" dirty="0">
                <a:latin typeface="Courier New" panose="02070309020205020404" pitchFamily="49" charset="0"/>
                <a:cs typeface="Courier New" panose="02070309020205020404" pitchFamily="49" charset="0"/>
              </a:rPr>
              <a:t>        Intent resultIntent = new Intent(this, SecondActivity.class);</a:t>
            </a:r>
          </a:p>
          <a:p>
            <a:r>
              <a:rPr lang="id-ID" dirty="0">
                <a:latin typeface="Courier New" panose="02070309020205020404" pitchFamily="49" charset="0"/>
                <a:cs typeface="Courier New" panose="02070309020205020404" pitchFamily="49" charset="0"/>
              </a:rPr>
              <a:t>        PendingIntent resultPendingIntent =</a:t>
            </a:r>
          </a:p>
          <a:p>
            <a:r>
              <a:rPr lang="id-ID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PendingIntent.getActivity(</a:t>
            </a:r>
          </a:p>
          <a:p>
            <a:r>
              <a:rPr lang="id-ID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this,</a:t>
            </a:r>
          </a:p>
          <a:p>
            <a:r>
              <a:rPr lang="id-ID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0,</a:t>
            </a:r>
          </a:p>
          <a:p>
            <a:r>
              <a:rPr lang="id-ID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resultIntent,</a:t>
            </a:r>
          </a:p>
          <a:p>
            <a:r>
              <a:rPr lang="id-ID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PendingIntent.FLAG_UPDATE_CURRENT</a:t>
            </a:r>
          </a:p>
          <a:p>
            <a:r>
              <a:rPr lang="id-ID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);</a:t>
            </a:r>
          </a:p>
          <a:p>
            <a:endParaRPr lang="id-ID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d-ID" dirty="0">
                <a:latin typeface="Courier New" panose="02070309020205020404" pitchFamily="49" charset="0"/>
                <a:cs typeface="Courier New" panose="02070309020205020404" pitchFamily="49" charset="0"/>
              </a:rPr>
              <a:t>        builder.setContentIntent(resultPendingIntent);</a:t>
            </a:r>
          </a:p>
          <a:p>
            <a:endParaRPr lang="id-ID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d-ID" dirty="0">
                <a:latin typeface="Courier New" panose="02070309020205020404" pitchFamily="49" charset="0"/>
                <a:cs typeface="Courier New" panose="02070309020205020404" pitchFamily="49" charset="0"/>
              </a:rPr>
              <a:t>        NotificationManager mNotifyMgr =</a:t>
            </a:r>
          </a:p>
          <a:p>
            <a:r>
              <a:rPr lang="id-ID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(NotificationManager) getSystemService(NOTIFICATION_SERVICE);</a:t>
            </a:r>
          </a:p>
          <a:p>
            <a:r>
              <a:rPr lang="id-ID" dirty="0">
                <a:latin typeface="Courier New" panose="02070309020205020404" pitchFamily="49" charset="0"/>
                <a:cs typeface="Courier New" panose="02070309020205020404" pitchFamily="49" charset="0"/>
              </a:rPr>
              <a:t>        mNotifyMgr.notify(HELLO_ID, builder.build());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E13604E-3A50-4D4E-8E94-BC390BB1953C}"/>
              </a:ext>
            </a:extLst>
          </p:cNvPr>
          <p:cNvSpPr txBox="1">
            <a:spLocks/>
          </p:cNvSpPr>
          <p:nvPr/>
        </p:nvSpPr>
        <p:spPr>
          <a:xfrm>
            <a:off x="518325" y="6262639"/>
            <a:ext cx="9603275" cy="7037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highlight>
                  <a:srgbClr val="FFFF00"/>
                </a:highlight>
              </a:rPr>
              <a:t>ConToh DIalog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6663276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CE925-EFF5-4A3A-AF9E-377ADA76B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Group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6B486-54CB-4D37-B25E-D92A2FDB2C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122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A3EB4-C27B-4EE4-B2BC-BBE2F2041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ViewGroup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81E9A-E04D-4CB7-9F1B-EEF7190D7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ViewGroup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View yang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wadah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menampung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View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ViewGroup</a:t>
            </a:r>
            <a:r>
              <a:rPr lang="en-US" dirty="0"/>
              <a:t> lain.</a:t>
            </a:r>
          </a:p>
          <a:p>
            <a:r>
              <a:rPr lang="en-US" dirty="0" err="1"/>
              <a:t>ViewGroup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base class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kelas-kelas</a:t>
            </a:r>
            <a:r>
              <a:rPr lang="en-US" dirty="0"/>
              <a:t> layout.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6299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CB54B-E70E-4420-92E4-9E2BADE2F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6A6D2-69E6-456D-8D07-850CEF000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android.widget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layout</a:t>
            </a:r>
          </a:p>
          <a:p>
            <a:r>
              <a:rPr lang="en-US" dirty="0" err="1"/>
              <a:t>Objek</a:t>
            </a:r>
            <a:r>
              <a:rPr lang="en-US" dirty="0"/>
              <a:t> View</a:t>
            </a:r>
          </a:p>
          <a:p>
            <a:r>
              <a:rPr lang="en-US" dirty="0" err="1"/>
              <a:t>Induk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control lain</a:t>
            </a:r>
          </a:p>
          <a:p>
            <a:pPr lvl="1"/>
            <a:r>
              <a:rPr lang="en-US" dirty="0"/>
              <a:t>Layout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UI, </a:t>
            </a:r>
            <a:r>
              <a:rPr lang="en-US" dirty="0" err="1"/>
              <a:t>letak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aksinya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Layout </a:t>
            </a:r>
            <a:r>
              <a:rPr lang="en-US" dirty="0" err="1"/>
              <a:t>dan</a:t>
            </a:r>
            <a:r>
              <a:rPr lang="en-US" dirty="0"/>
              <a:t> view-view di </a:t>
            </a:r>
            <a:r>
              <a:rPr lang="en-US" dirty="0" err="1"/>
              <a:t>dalamnya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hirarki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Biasanya</a:t>
            </a:r>
            <a:r>
              <a:rPr lang="en-US" dirty="0"/>
              <a:t> layout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XML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manipulasi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runtime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Java.</a:t>
            </a:r>
          </a:p>
          <a:p>
            <a:pPr lvl="1"/>
            <a:r>
              <a:rPr lang="en-US" dirty="0" err="1"/>
              <a:t>Pengelolaan</a:t>
            </a:r>
            <a:r>
              <a:rPr lang="en-US" dirty="0"/>
              <a:t> layout di Android </a:t>
            </a:r>
            <a:r>
              <a:rPr lang="en-US" dirty="0" err="1"/>
              <a:t>mirip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GUI toolkit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4128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1A31F-A77F-4432-9396-9978F08EC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Jenis Layout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2F76E5-A455-43EB-9797-230F7F5F71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164475"/>
              </p:ext>
            </p:extLst>
          </p:nvPr>
        </p:nvGraphicFramePr>
        <p:xfrm>
          <a:off x="1450975" y="2016125"/>
          <a:ext cx="9604375" cy="4037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80102A2-1078-49D4-9ED4-8E695272790C}"/>
              </a:ext>
            </a:extLst>
          </p:cNvPr>
          <p:cNvSpPr/>
          <p:nvPr/>
        </p:nvSpPr>
        <p:spPr>
          <a:xfrm>
            <a:off x="1056640" y="2814320"/>
            <a:ext cx="10444480" cy="1656080"/>
          </a:xfrm>
          <a:prstGeom prst="rect">
            <a:avLst/>
          </a:prstGeom>
          <a:solidFill>
            <a:srgbClr val="FFFF00">
              <a:alpha val="16000"/>
            </a:srgbClr>
          </a:solidFill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1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8DB4A-598C-4B1F-832F-34C8BF20B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LinearLayout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B4E60-511F-4AC3-8DAE-629557E0C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View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kontainer-anak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b="1" u="sng" dirty="0" err="1"/>
              <a:t>disusun</a:t>
            </a:r>
            <a:r>
              <a:rPr lang="en-US" sz="2400" b="1" u="sng" dirty="0"/>
              <a:t> </a:t>
            </a:r>
            <a:r>
              <a:rPr lang="en-US" sz="2400" b="1" u="sng" dirty="0" err="1"/>
              <a:t>berjajar</a:t>
            </a:r>
            <a:r>
              <a:rPr lang="en-US" sz="2400" b="1" u="sng" dirty="0"/>
              <a:t> </a:t>
            </a:r>
            <a:r>
              <a:rPr lang="en-US" sz="2400" b="1" u="sng" dirty="0" err="1"/>
              <a:t>dalam</a:t>
            </a:r>
            <a:r>
              <a:rPr lang="en-US" sz="2400" b="1" u="sng" dirty="0"/>
              <a:t> </a:t>
            </a:r>
            <a:r>
              <a:rPr lang="en-US" sz="2400" b="1" u="sng" dirty="0" err="1"/>
              <a:t>kolom</a:t>
            </a:r>
            <a:r>
              <a:rPr lang="en-US" sz="2400" b="1" u="sng" dirty="0"/>
              <a:t> </a:t>
            </a:r>
            <a:r>
              <a:rPr lang="en-US" sz="2400" b="1" u="sng" dirty="0" err="1"/>
              <a:t>atau</a:t>
            </a:r>
            <a:r>
              <a:rPr lang="en-US" sz="2400" b="1" u="sng" dirty="0"/>
              <a:t> </a:t>
            </a:r>
            <a:r>
              <a:rPr lang="en-US" sz="2400" b="1" u="sng" dirty="0" err="1"/>
              <a:t>baris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Mirip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FlowLayout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Swing</a:t>
            </a:r>
          </a:p>
          <a:p>
            <a:r>
              <a:rPr lang="en-US" sz="2400" dirty="0" err="1"/>
              <a:t>Properti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Orientation: </a:t>
            </a:r>
            <a:r>
              <a:rPr lang="en-US" sz="2000" dirty="0" err="1"/>
              <a:t>vertikal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horizontal?</a:t>
            </a:r>
          </a:p>
          <a:p>
            <a:pPr lvl="1"/>
            <a:r>
              <a:rPr lang="en-US" sz="2000" dirty="0"/>
              <a:t>Height </a:t>
            </a:r>
            <a:r>
              <a:rPr lang="en-US" sz="2000" dirty="0" err="1"/>
              <a:t>dan</a:t>
            </a:r>
            <a:r>
              <a:rPr lang="en-US" sz="2000" dirty="0"/>
              <a:t> width</a:t>
            </a:r>
          </a:p>
          <a:p>
            <a:pPr lvl="1"/>
            <a:r>
              <a:rPr lang="en-US" sz="2000" dirty="0"/>
              <a:t>Weight: </a:t>
            </a:r>
            <a:r>
              <a:rPr lang="en-US" sz="2000" dirty="0" err="1"/>
              <a:t>seberapa</a:t>
            </a:r>
            <a:r>
              <a:rPr lang="en-US" sz="2000" dirty="0"/>
              <a:t> </a:t>
            </a:r>
            <a:r>
              <a:rPr lang="en-US" sz="2000" dirty="0" err="1"/>
              <a:t>banyak</a:t>
            </a:r>
            <a:r>
              <a:rPr lang="en-US" sz="2000" dirty="0"/>
              <a:t> </a:t>
            </a:r>
            <a:r>
              <a:rPr lang="en-US" sz="2000" dirty="0" err="1"/>
              <a:t>ruang</a:t>
            </a:r>
            <a:r>
              <a:rPr lang="en-US" sz="2000" dirty="0"/>
              <a:t> </a:t>
            </a:r>
            <a:r>
              <a:rPr lang="en-US" sz="2000" dirty="0" err="1"/>
              <a:t>kosong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dialokasikan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view-view yang '</a:t>
            </a:r>
            <a:r>
              <a:rPr lang="en-US" sz="2000" dirty="0" err="1"/>
              <a:t>berebut</a:t>
            </a:r>
            <a:r>
              <a:rPr lang="en-US" sz="2000" dirty="0"/>
              <a:t>'?</a:t>
            </a:r>
          </a:p>
          <a:p>
            <a:pPr lvl="1"/>
            <a:r>
              <a:rPr lang="en-US" sz="2000" dirty="0"/>
              <a:t>Gravity: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arah</a:t>
            </a:r>
            <a:r>
              <a:rPr lang="en-US" sz="2000" dirty="0"/>
              <a:t> mana view-view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tertarik</a:t>
            </a:r>
            <a:r>
              <a:rPr lang="en-US" sz="2000" dirty="0"/>
              <a:t>?</a:t>
            </a:r>
          </a:p>
          <a:p>
            <a:pPr lvl="1"/>
            <a:r>
              <a:rPr lang="en-US" sz="2000" dirty="0"/>
              <a:t>Padding: </a:t>
            </a:r>
            <a:r>
              <a:rPr lang="en-US" sz="2000" dirty="0" err="1"/>
              <a:t>spasi</a:t>
            </a:r>
            <a:r>
              <a:rPr lang="en-US" sz="2000" dirty="0"/>
              <a:t> di </a:t>
            </a:r>
            <a:r>
              <a:rPr lang="en-US" sz="2000" dirty="0" err="1"/>
              <a:t>atas</a:t>
            </a:r>
            <a:r>
              <a:rPr lang="en-US" sz="2000" dirty="0"/>
              <a:t>, </a:t>
            </a:r>
            <a:r>
              <a:rPr lang="en-US" sz="2000" dirty="0" err="1"/>
              <a:t>bawah</a:t>
            </a:r>
            <a:r>
              <a:rPr lang="en-US" sz="2000" dirty="0"/>
              <a:t>, </a:t>
            </a:r>
            <a:r>
              <a:rPr lang="en-US" sz="2000" dirty="0" err="1"/>
              <a:t>kiri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kanan</a:t>
            </a:r>
            <a:r>
              <a:rPr lang="en-US" sz="2000" dirty="0"/>
              <a:t> view.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26480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35BA4-4E79-4E6E-9B6E-6B7A7A6F7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RelativeLayout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67B9E-8BEC-4882-A2AF-722FE37E9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Menata</a:t>
            </a:r>
            <a:r>
              <a:rPr lang="en-US" dirty="0"/>
              <a:t> view-view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hubungannya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view lain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kontainer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kontainer</a:t>
            </a:r>
            <a:r>
              <a:rPr lang="en-US" dirty="0"/>
              <a:t> </a:t>
            </a:r>
            <a:r>
              <a:rPr lang="en-US" dirty="0" err="1"/>
              <a:t>induk</a:t>
            </a:r>
            <a:r>
              <a:rPr lang="en-US" dirty="0"/>
              <a:t>.</a:t>
            </a:r>
          </a:p>
          <a:p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r>
              <a:rPr lang="en-US" dirty="0"/>
              <a:t>view X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di </a:t>
            </a:r>
            <a:r>
              <a:rPr lang="en-US" dirty="0" err="1"/>
              <a:t>kiri</a:t>
            </a:r>
            <a:r>
              <a:rPr lang="en-US" dirty="0"/>
              <a:t> view Y</a:t>
            </a:r>
          </a:p>
          <a:p>
            <a:r>
              <a:rPr lang="en-US" dirty="0"/>
              <a:t>View Z rata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kontainer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733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E53A1-E0EE-43A5-BDE6-72036303A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Daftar </a:t>
            </a:r>
            <a:r>
              <a:rPr lang="en-US" dirty="0" err="1"/>
              <a:t>Penilaian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B6FC5-FF21-4C73-89A8-2B2F4F7B9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Assessment 1: 30%</a:t>
            </a:r>
          </a:p>
          <a:p>
            <a:r>
              <a:rPr lang="en-US" dirty="0"/>
              <a:t>Assessment 2: 30%</a:t>
            </a:r>
          </a:p>
          <a:p>
            <a:r>
              <a:rPr lang="en-US" dirty="0"/>
              <a:t>Assessment 3: 30%</a:t>
            </a:r>
          </a:p>
          <a:p>
            <a:r>
              <a:rPr lang="en-US" dirty="0" err="1"/>
              <a:t>Tugas</a:t>
            </a:r>
            <a:r>
              <a:rPr lang="en-US" dirty="0"/>
              <a:t>: 10%</a:t>
            </a:r>
          </a:p>
          <a:p>
            <a:r>
              <a:rPr lang="en-US" dirty="0" err="1"/>
              <a:t>Sumber</a:t>
            </a:r>
            <a:r>
              <a:rPr lang="en-US" dirty="0"/>
              <a:t>: https://developer.android.com/</a:t>
            </a:r>
          </a:p>
        </p:txBody>
      </p:sp>
    </p:spTree>
    <p:extLst>
      <p:ext uri="{BB962C8B-B14F-4D97-AF65-F5344CB8AC3E}">
        <p14:creationId xmlns:p14="http://schemas.microsoft.com/office/powerpoint/2010/main" val="22939948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9508B-652C-47B5-8CCE-118465EE2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Kontainer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77B7E-AC6E-453C-89FD-7550E9335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android:layout_alignParentTop</a:t>
            </a:r>
            <a:endParaRPr lang="en-US" dirty="0"/>
          </a:p>
          <a:p>
            <a:r>
              <a:rPr lang="en-US" dirty="0" err="1"/>
              <a:t>android:layout_alignParentBottom</a:t>
            </a:r>
            <a:endParaRPr lang="en-US" dirty="0"/>
          </a:p>
          <a:p>
            <a:r>
              <a:rPr lang="en-US" dirty="0" err="1"/>
              <a:t>android:layout_alignParentLeft</a:t>
            </a:r>
            <a:endParaRPr lang="en-US" dirty="0"/>
          </a:p>
          <a:p>
            <a:r>
              <a:rPr lang="en-US" dirty="0" err="1"/>
              <a:t>android:layout_alignParentRight</a:t>
            </a:r>
            <a:endParaRPr lang="en-US" dirty="0"/>
          </a:p>
          <a:p>
            <a:r>
              <a:rPr lang="en-US" dirty="0" err="1"/>
              <a:t>android:layout_centerHorizontal</a:t>
            </a:r>
            <a:endParaRPr lang="en-US" dirty="0"/>
          </a:p>
          <a:p>
            <a:r>
              <a:rPr lang="en-US" dirty="0" err="1"/>
              <a:t>android:layout_centerVertical</a:t>
            </a:r>
            <a:endParaRPr lang="en-US" dirty="0"/>
          </a:p>
          <a:p>
            <a:r>
              <a:rPr lang="en-US" dirty="0" err="1"/>
              <a:t>android:layout_centerInParent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1290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95B56-A0CA-413C-921E-1BA6FE73D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DB9D4-5388-464E-AEDB-C8C2083D49E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android:layout_above</a:t>
            </a:r>
            <a:endParaRPr lang="en-US" sz="2400" dirty="0"/>
          </a:p>
          <a:p>
            <a:r>
              <a:rPr lang="en-US" sz="2400" dirty="0" err="1"/>
              <a:t>android:layout_below</a:t>
            </a:r>
            <a:endParaRPr lang="en-US" sz="2400" dirty="0"/>
          </a:p>
          <a:p>
            <a:r>
              <a:rPr lang="en-US" sz="2400" dirty="0" err="1"/>
              <a:t>android:layout_toLeftOf</a:t>
            </a:r>
            <a:endParaRPr lang="en-US" sz="2400" dirty="0"/>
          </a:p>
          <a:p>
            <a:r>
              <a:rPr lang="en-US" sz="2400" dirty="0" err="1"/>
              <a:t>android:layout_toRightOf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BE5532-1FE5-4939-80E8-4F5603AE29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android:layout_alignTop</a:t>
            </a:r>
            <a:endParaRPr lang="en-US" sz="2400" dirty="0"/>
          </a:p>
          <a:p>
            <a:r>
              <a:rPr lang="en-US" sz="2400" dirty="0" err="1"/>
              <a:t>android:layout_alignBottom</a:t>
            </a:r>
            <a:endParaRPr lang="en-US" sz="2400" dirty="0"/>
          </a:p>
          <a:p>
            <a:r>
              <a:rPr lang="en-US" sz="2400" dirty="0" err="1"/>
              <a:t>android:layout_alignLeft</a:t>
            </a:r>
            <a:endParaRPr lang="en-US" sz="2400" dirty="0"/>
          </a:p>
          <a:p>
            <a:r>
              <a:rPr lang="en-US" sz="2400" dirty="0" err="1"/>
              <a:t>android:layout_alignRight</a:t>
            </a:r>
            <a:endParaRPr lang="en-US" sz="2400" dirty="0"/>
          </a:p>
          <a:p>
            <a:r>
              <a:rPr lang="en-US" sz="2400" dirty="0" err="1"/>
              <a:t>android:layout_alignBaseline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01506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B528F-4303-4A9A-BBC5-7141AA1E1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TableLayout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7D89B-C2CD-4F3A-B44E-06BE77510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analogi</a:t>
            </a:r>
            <a:r>
              <a:rPr lang="en-US" sz="2400" dirty="0"/>
              <a:t> yang </a:t>
            </a:r>
            <a:r>
              <a:rPr lang="en-US" sz="2400" dirty="0" err="1"/>
              <a:t>mirip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 HTML</a:t>
            </a:r>
          </a:p>
          <a:p>
            <a:pPr lvl="1"/>
            <a:r>
              <a:rPr lang="en-US" sz="2000" dirty="0" err="1"/>
              <a:t>TableLayout</a:t>
            </a:r>
            <a:r>
              <a:rPr lang="en-US" sz="2000" dirty="0"/>
              <a:t> </a:t>
            </a:r>
            <a:r>
              <a:rPr lang="en-US" sz="2000" dirty="0" err="1"/>
              <a:t>membutuhkan</a:t>
            </a:r>
            <a:r>
              <a:rPr lang="en-US" sz="2000" dirty="0"/>
              <a:t> </a:t>
            </a:r>
            <a:r>
              <a:rPr lang="en-US" sz="2000" dirty="0" err="1"/>
              <a:t>TableRow</a:t>
            </a:r>
            <a:r>
              <a:rPr lang="en-US" sz="2000" dirty="0"/>
              <a:t>:</a:t>
            </a:r>
          </a:p>
          <a:p>
            <a:pPr lvl="1"/>
            <a:r>
              <a:rPr lang="en-US" sz="2000" dirty="0" err="1"/>
              <a:t>TableLayout</a:t>
            </a:r>
            <a:r>
              <a:rPr lang="en-US" sz="2000" dirty="0"/>
              <a:t> </a:t>
            </a:r>
            <a:r>
              <a:rPr lang="en-US" sz="2000" dirty="0" err="1"/>
              <a:t>menentukan</a:t>
            </a:r>
            <a:r>
              <a:rPr lang="en-US" sz="2000" dirty="0"/>
              <a:t> </a:t>
            </a:r>
            <a:r>
              <a:rPr lang="en-US" sz="2000" dirty="0" err="1"/>
              <a:t>tabel</a:t>
            </a:r>
            <a:r>
              <a:rPr lang="en-US" sz="2000" dirty="0"/>
              <a:t>, </a:t>
            </a:r>
            <a:r>
              <a:rPr lang="en-US" sz="2000" dirty="0" err="1"/>
              <a:t>sedangkan</a:t>
            </a:r>
            <a:r>
              <a:rPr lang="en-US" sz="2000" dirty="0"/>
              <a:t> view-view </a:t>
            </a:r>
            <a:r>
              <a:rPr lang="en-US" sz="2000" dirty="0" err="1"/>
              <a:t>dimasukkan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TableRow</a:t>
            </a:r>
            <a:endParaRPr lang="en-US" sz="2000" dirty="0"/>
          </a:p>
          <a:p>
            <a:r>
              <a:rPr lang="en-US" sz="2400" dirty="0"/>
              <a:t>Satu </a:t>
            </a:r>
            <a:r>
              <a:rPr lang="en-US" sz="2400" dirty="0" err="1"/>
              <a:t>TableRow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menempati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endParaRPr lang="en-US" sz="2400" dirty="0"/>
          </a:p>
          <a:p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kolom</a:t>
            </a:r>
            <a:r>
              <a:rPr lang="en-US" sz="2400" dirty="0"/>
              <a:t> </a:t>
            </a:r>
            <a:r>
              <a:rPr lang="en-US" sz="2400" dirty="0" err="1"/>
              <a:t>ditentukan</a:t>
            </a:r>
            <a:r>
              <a:rPr lang="en-US" sz="2400" dirty="0"/>
              <a:t> Android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view </a:t>
            </a:r>
            <a:r>
              <a:rPr lang="en-US" sz="2400" dirty="0" err="1"/>
              <a:t>terbanyak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Sebuah</a:t>
            </a:r>
            <a:r>
              <a:rPr lang="en-US" sz="2400" dirty="0"/>
              <a:t> view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disisipkan</a:t>
            </a:r>
            <a:r>
              <a:rPr lang="en-US" sz="2400" dirty="0"/>
              <a:t> di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TableRow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44824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613C9-BE20-41AA-AE58-E5692E8C5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TableLayout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9D645-875B-4F22-B14A-D6FABE525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err="1"/>
              <a:t>Properti</a:t>
            </a:r>
            <a:r>
              <a:rPr lang="en-US" sz="2800" dirty="0"/>
              <a:t>:</a:t>
            </a:r>
          </a:p>
          <a:p>
            <a:pPr lvl="1"/>
            <a:r>
              <a:rPr lang="en-US" sz="2400" dirty="0" err="1"/>
              <a:t>android:layout_span</a:t>
            </a:r>
            <a:r>
              <a:rPr lang="en-US" sz="2400" dirty="0"/>
              <a:t>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berapa</a:t>
            </a:r>
            <a:r>
              <a:rPr lang="en-US" sz="2400" dirty="0"/>
              <a:t> </a:t>
            </a:r>
            <a:r>
              <a:rPr lang="en-US" sz="2400" dirty="0" err="1"/>
              <a:t>kolom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dijangkau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view</a:t>
            </a:r>
          </a:p>
          <a:p>
            <a:pPr lvl="1"/>
            <a:r>
              <a:rPr lang="en-US" sz="2400" dirty="0" err="1"/>
              <a:t>android:layout_column</a:t>
            </a:r>
            <a:r>
              <a:rPr lang="en-US" sz="2400" dirty="0"/>
              <a:t>: </a:t>
            </a:r>
            <a:r>
              <a:rPr lang="en-US" sz="2400" dirty="0" err="1"/>
              <a:t>Kolom</a:t>
            </a:r>
            <a:r>
              <a:rPr lang="en-US" sz="2400" dirty="0"/>
              <a:t> </a:t>
            </a:r>
            <a:r>
              <a:rPr lang="en-US" sz="2400" dirty="0" err="1"/>
              <a:t>pertama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ditempati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TableRow</a:t>
            </a:r>
            <a:r>
              <a:rPr lang="en-US" sz="2400" dirty="0"/>
              <a:t> (start </a:t>
            </a:r>
            <a:r>
              <a:rPr lang="en-US" sz="2400" dirty="0" err="1"/>
              <a:t>dari</a:t>
            </a:r>
            <a:r>
              <a:rPr lang="en-US" sz="2400" dirty="0"/>
              <a:t> 0)</a:t>
            </a:r>
          </a:p>
          <a:p>
            <a:pPr lvl="1"/>
            <a:r>
              <a:rPr lang="en-US" sz="2400" dirty="0" err="1"/>
              <a:t>android:stretchColumns</a:t>
            </a:r>
            <a:r>
              <a:rPr lang="en-US" sz="2400" dirty="0"/>
              <a:t>: </a:t>
            </a:r>
            <a:r>
              <a:rPr lang="en-US" sz="2400" dirty="0" err="1"/>
              <a:t>kolom-kolom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dimelarkan</a:t>
            </a:r>
            <a:endParaRPr lang="en-US" sz="2400" dirty="0"/>
          </a:p>
          <a:p>
            <a:pPr lvl="1"/>
            <a:r>
              <a:rPr lang="en-US" sz="2400" dirty="0" err="1"/>
              <a:t>android:shrinkColumns</a:t>
            </a:r>
            <a:r>
              <a:rPr lang="en-US" sz="2400" dirty="0"/>
              <a:t>: </a:t>
            </a:r>
            <a:r>
              <a:rPr lang="en-US" sz="2400" dirty="0" err="1"/>
              <a:t>kolom-kolom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dimampatkan</a:t>
            </a:r>
            <a:endParaRPr lang="en-US" sz="2400" dirty="0"/>
          </a:p>
          <a:p>
            <a:pPr lvl="1"/>
            <a:r>
              <a:rPr lang="en-US" sz="2400" dirty="0" err="1"/>
              <a:t>android:collapseColumns</a:t>
            </a:r>
            <a:r>
              <a:rPr lang="en-US" sz="2400" dirty="0"/>
              <a:t>: </a:t>
            </a:r>
            <a:r>
              <a:rPr lang="en-US" sz="2400" dirty="0" err="1"/>
              <a:t>kolom-kolom</a:t>
            </a:r>
            <a:r>
              <a:rPr lang="en-US" sz="2400" dirty="0"/>
              <a:t> yang </a:t>
            </a:r>
            <a:r>
              <a:rPr lang="en-US" sz="2400" dirty="0" err="1"/>
              <a:t>tersembunyi</a:t>
            </a:r>
            <a:endParaRPr lang="en-US" sz="24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62352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0DA09-28B2-4B5C-AA48-C7364646F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LayoutParams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15119-F898-4C49-B3CC-B27F64639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View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mengabari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induknya</a:t>
            </a:r>
            <a:r>
              <a:rPr lang="en-US" sz="2400" dirty="0"/>
              <a:t>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ia</a:t>
            </a:r>
            <a:r>
              <a:rPr lang="en-US" sz="2400" dirty="0"/>
              <a:t>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ditata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seberapa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lebar</a:t>
            </a:r>
            <a:r>
              <a:rPr lang="en-US" sz="2400" dirty="0"/>
              <a:t> View.</a:t>
            </a:r>
          </a:p>
          <a:p>
            <a:r>
              <a:rPr lang="en-US" sz="2400" dirty="0"/>
              <a:t>Nilai yang </a:t>
            </a:r>
            <a:r>
              <a:rPr lang="en-US" sz="2400" dirty="0" err="1"/>
              <a:t>diperbolehkan</a:t>
            </a:r>
            <a:r>
              <a:rPr lang="en-US" sz="2400" dirty="0"/>
              <a:t>:</a:t>
            </a:r>
          </a:p>
          <a:p>
            <a:pPr lvl="1"/>
            <a:r>
              <a:rPr lang="en-US" sz="2000" strike="sngStrike" dirty="0"/>
              <a:t>FILL_PARENT: </a:t>
            </a:r>
            <a:r>
              <a:rPr lang="en-US" sz="2000" strike="sngStrike" dirty="0" err="1"/>
              <a:t>lebar</a:t>
            </a:r>
            <a:r>
              <a:rPr lang="en-US" sz="2000" strike="sngStrike" dirty="0"/>
              <a:t>/</a:t>
            </a:r>
            <a:r>
              <a:rPr lang="en-US" sz="2000" strike="sngStrike" dirty="0" err="1"/>
              <a:t>tinggi</a:t>
            </a:r>
            <a:r>
              <a:rPr lang="en-US" sz="2000" strike="sngStrike" dirty="0"/>
              <a:t> view </a:t>
            </a:r>
            <a:r>
              <a:rPr lang="en-US" sz="2000" strike="sngStrike" dirty="0" err="1"/>
              <a:t>sebesar</a:t>
            </a:r>
            <a:r>
              <a:rPr lang="en-US" sz="2000" strike="sngStrike" dirty="0"/>
              <a:t> </a:t>
            </a:r>
            <a:r>
              <a:rPr lang="en-US" sz="2000" strike="sngStrike" dirty="0" err="1"/>
              <a:t>lebar</a:t>
            </a:r>
            <a:r>
              <a:rPr lang="en-US" sz="2000" strike="sngStrike" dirty="0"/>
              <a:t>/</a:t>
            </a:r>
            <a:r>
              <a:rPr lang="en-US" sz="2000" strike="sngStrike" dirty="0" err="1"/>
              <a:t>tinggi</a:t>
            </a:r>
            <a:r>
              <a:rPr lang="en-US" sz="2000" strike="sngStrike" dirty="0"/>
              <a:t> </a:t>
            </a:r>
            <a:r>
              <a:rPr lang="en-US" sz="2000" strike="sngStrike" dirty="0" err="1"/>
              <a:t>induk</a:t>
            </a:r>
            <a:endParaRPr lang="en-US" sz="2000" strike="sngStrike" dirty="0"/>
          </a:p>
          <a:p>
            <a:pPr lvl="1"/>
            <a:r>
              <a:rPr lang="en-US" sz="2000" dirty="0"/>
              <a:t>MATCH_PARENT: </a:t>
            </a:r>
            <a:r>
              <a:rPr lang="en-US" sz="2000" u="sng" dirty="0" err="1"/>
              <a:t>sama</a:t>
            </a:r>
            <a:r>
              <a:rPr lang="en-US" sz="2000" u="sng" dirty="0"/>
              <a:t> </a:t>
            </a:r>
            <a:r>
              <a:rPr lang="en-US" sz="2000" u="sng" dirty="0" err="1"/>
              <a:t>dengan</a:t>
            </a:r>
            <a:r>
              <a:rPr lang="en-US" sz="2000" u="sng" dirty="0"/>
              <a:t> FILL_PARENT. MATCH_PARENT </a:t>
            </a:r>
            <a:r>
              <a:rPr lang="en-US" sz="2000" u="sng" dirty="0" err="1"/>
              <a:t>adalah</a:t>
            </a:r>
            <a:r>
              <a:rPr lang="en-US" sz="2000" u="sng" dirty="0"/>
              <a:t> </a:t>
            </a:r>
            <a:r>
              <a:rPr lang="en-US" sz="2000" u="sng" dirty="0" err="1"/>
              <a:t>pengganti</a:t>
            </a:r>
            <a:r>
              <a:rPr lang="en-US" sz="2000" u="sng" dirty="0"/>
              <a:t> FILL_PARENT</a:t>
            </a:r>
          </a:p>
          <a:p>
            <a:pPr lvl="1"/>
            <a:r>
              <a:rPr lang="en-US" sz="2000" dirty="0"/>
              <a:t>WRAP_CONTENT: view </a:t>
            </a:r>
            <a:r>
              <a:rPr lang="en-US" sz="2000" dirty="0" err="1"/>
              <a:t>ingin</a:t>
            </a:r>
            <a:r>
              <a:rPr lang="en-US" sz="2000" dirty="0"/>
              <a:t> </a:t>
            </a:r>
            <a:r>
              <a:rPr lang="en-US" sz="2000" dirty="0" err="1"/>
              <a:t>ukurannya</a:t>
            </a:r>
            <a:r>
              <a:rPr lang="en-US" sz="2000" dirty="0"/>
              <a:t> </a:t>
            </a:r>
            <a:r>
              <a:rPr lang="en-US" sz="2000" dirty="0" err="1"/>
              <a:t>cukup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menampung</a:t>
            </a:r>
            <a:r>
              <a:rPr lang="en-US" sz="2000" dirty="0"/>
              <a:t> </a:t>
            </a:r>
            <a:r>
              <a:rPr lang="en-US" sz="2000" dirty="0" err="1"/>
              <a:t>kontennya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52325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14849-224F-482D-B304-6511B81AC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Strings.XML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9CF8A2-5074-4102-B8FA-8C60C9FC5F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940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D0162-BB9F-4C0A-ABC0-49E6C6C22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Letak</a:t>
            </a:r>
            <a:r>
              <a:rPr lang="en-US" dirty="0"/>
              <a:t> &amp; </a:t>
            </a:r>
            <a:r>
              <a:rPr lang="en-US" dirty="0" err="1"/>
              <a:t>Fungsi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6E271-58D8-4989-9BEE-70BD52BF5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Terletak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folder /res/values</a:t>
            </a:r>
          </a:p>
          <a:p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 string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aplikasi</a:t>
            </a:r>
            <a:endParaRPr lang="en-US" dirty="0"/>
          </a:p>
          <a:p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Bahasa</a:t>
            </a:r>
          </a:p>
          <a:p>
            <a:r>
              <a:rPr lang="en-US" dirty="0"/>
              <a:t>Cara </a:t>
            </a:r>
            <a:r>
              <a:rPr lang="en-US" dirty="0" err="1"/>
              <a:t>kerja</a:t>
            </a:r>
            <a:r>
              <a:rPr lang="en-US" dirty="0"/>
              <a:t>: </a:t>
            </a:r>
          </a:p>
          <a:p>
            <a:pPr lvl="1"/>
            <a:r>
              <a:rPr lang="en-US" dirty="0" err="1"/>
              <a:t>Sistem</a:t>
            </a:r>
            <a:r>
              <a:rPr lang="en-US" dirty="0"/>
              <a:t> android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mendeteksi</a:t>
            </a:r>
            <a:r>
              <a:rPr lang="en-US" dirty="0"/>
              <a:t> Bahasa yang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hp</a:t>
            </a:r>
            <a:endParaRPr lang="en-US" dirty="0"/>
          </a:p>
          <a:p>
            <a:pPr lvl="1"/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, strings.xml </a:t>
            </a:r>
            <a:r>
              <a:rPr lang="en-US" dirty="0" err="1"/>
              <a:t>terkait</a:t>
            </a:r>
            <a:r>
              <a:rPr lang="en-US" dirty="0"/>
              <a:t> Bahasa </a:t>
            </a:r>
            <a:r>
              <a:rPr lang="en-US" dirty="0" err="1"/>
              <a:t>akan</a:t>
            </a:r>
            <a:r>
              <a:rPr lang="en-US" dirty="0"/>
              <a:t> di-load</a:t>
            </a:r>
          </a:p>
          <a:p>
            <a:pPr lvl="1"/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string.xml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default</a:t>
            </a:r>
          </a:p>
        </p:txBody>
      </p:sp>
    </p:spTree>
    <p:extLst>
      <p:ext uri="{BB962C8B-B14F-4D97-AF65-F5344CB8AC3E}">
        <p14:creationId xmlns:p14="http://schemas.microsoft.com/office/powerpoint/2010/main" val="40857332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54102A4-2EB2-4644-A971-AD251A6B9E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7277"/>
          <a:stretch/>
        </p:blipFill>
        <p:spPr>
          <a:xfrm>
            <a:off x="6986057" y="294195"/>
            <a:ext cx="2015703" cy="4648200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DFD6382-5616-4F4B-A86A-3E169D9F63DB}"/>
              </a:ext>
            </a:extLst>
          </p:cNvPr>
          <p:cNvSpPr/>
          <p:nvPr/>
        </p:nvSpPr>
        <p:spPr>
          <a:xfrm>
            <a:off x="7027054" y="3110845"/>
            <a:ext cx="1974706" cy="166854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1825F8-0B54-4EE2-8F25-6A7251289311}"/>
              </a:ext>
            </a:extLst>
          </p:cNvPr>
          <p:cNvSpPr txBox="1"/>
          <p:nvPr/>
        </p:nvSpPr>
        <p:spPr>
          <a:xfrm>
            <a:off x="9042757" y="3621951"/>
            <a:ext cx="2109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Pada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setiap</a:t>
            </a:r>
            <a:r>
              <a:rPr lang="en-US" dirty="0">
                <a:solidFill>
                  <a:srgbClr val="FF0000"/>
                </a:solidFill>
              </a:rPr>
              <a:t> values, </a:t>
            </a:r>
          </a:p>
          <a:p>
            <a:r>
              <a:rPr lang="en-US" dirty="0" err="1">
                <a:solidFill>
                  <a:srgbClr val="FF0000"/>
                </a:solidFill>
              </a:rPr>
              <a:t>terdapat</a:t>
            </a:r>
            <a:r>
              <a:rPr lang="en-US" dirty="0">
                <a:solidFill>
                  <a:srgbClr val="FF0000"/>
                </a:solidFill>
              </a:rPr>
              <a:t> strings.xml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BD0B29-13BC-4665-8D34-C8CDD4F80C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1567" y="616965"/>
            <a:ext cx="3629025" cy="4162425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6670CB7-E374-4DC2-940F-C456B3D7CD13}"/>
              </a:ext>
            </a:extLst>
          </p:cNvPr>
          <p:cNvSpPr/>
          <p:nvPr/>
        </p:nvSpPr>
        <p:spPr>
          <a:xfrm>
            <a:off x="1645920" y="2509520"/>
            <a:ext cx="2956560" cy="20218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0827CB7-A4AA-4224-B6A5-5D4A540F5536}"/>
              </a:ext>
            </a:extLst>
          </p:cNvPr>
          <p:cNvCxnSpPr>
            <a:cxnSpLocks/>
            <a:stCxn id="6" idx="3"/>
            <a:endCxn id="3" idx="1"/>
          </p:cNvCxnSpPr>
          <p:nvPr/>
        </p:nvCxnSpPr>
        <p:spPr>
          <a:xfrm>
            <a:off x="4602480" y="3520440"/>
            <a:ext cx="2424574" cy="424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541177B-A37E-4391-8B3C-75A47DB5438D}"/>
              </a:ext>
            </a:extLst>
          </p:cNvPr>
          <p:cNvSpPr txBox="1"/>
          <p:nvPr/>
        </p:nvSpPr>
        <p:spPr>
          <a:xfrm rot="660416">
            <a:off x="5136833" y="2658726"/>
            <a:ext cx="15792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Perhatikan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>
                <a:solidFill>
                  <a:srgbClr val="FF0000"/>
                </a:solidFill>
              </a:rPr>
              <a:t>kode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negara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yang </a:t>
            </a:r>
            <a:r>
              <a:rPr lang="en-US" dirty="0" err="1">
                <a:solidFill>
                  <a:srgbClr val="FF0000"/>
                </a:solidFill>
              </a:rPr>
              <a:t>digunakan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4352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A0A34-C840-4603-B8A0-AB9E925FE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Pembuatan</a:t>
            </a:r>
            <a:r>
              <a:rPr lang="en-US" dirty="0"/>
              <a:t> Multi-language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F33DD1-A125-4C06-9B30-D73C35D692CE}"/>
              </a:ext>
            </a:extLst>
          </p:cNvPr>
          <p:cNvSpPr txBox="1"/>
          <p:nvPr/>
        </p:nvSpPr>
        <p:spPr>
          <a:xfrm>
            <a:off x="1404453" y="2072640"/>
            <a:ext cx="4848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Pilih</a:t>
            </a:r>
            <a:r>
              <a:rPr lang="en-US" dirty="0">
                <a:solidFill>
                  <a:srgbClr val="FF0000"/>
                </a:solidFill>
              </a:rPr>
              <a:t> “Open Translation Editor </a:t>
            </a:r>
            <a:r>
              <a:rPr lang="en-US" dirty="0" err="1">
                <a:solidFill>
                  <a:srgbClr val="FF0000"/>
                </a:solidFill>
              </a:rPr>
              <a:t>pada</a:t>
            </a:r>
            <a:r>
              <a:rPr lang="en-US" dirty="0">
                <a:solidFill>
                  <a:srgbClr val="FF0000"/>
                </a:solidFill>
              </a:rPr>
              <a:t> file string.xml”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0CAC93-C3F0-4B9E-8C53-55AF44FDE9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" y="3092132"/>
            <a:ext cx="11191875" cy="2238375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EF5D2709-41FB-4916-965A-E93E29073ADD}"/>
              </a:ext>
            </a:extLst>
          </p:cNvPr>
          <p:cNvSpPr/>
          <p:nvPr/>
        </p:nvSpPr>
        <p:spPr>
          <a:xfrm>
            <a:off x="1229360" y="3220720"/>
            <a:ext cx="447040" cy="369332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B7DD546-6A5D-4D35-8401-EE84653AED6C}"/>
              </a:ext>
            </a:extLst>
          </p:cNvPr>
          <p:cNvCxnSpPr>
            <a:stCxn id="5" idx="6"/>
          </p:cNvCxnSpPr>
          <p:nvPr/>
        </p:nvCxnSpPr>
        <p:spPr>
          <a:xfrm flipV="1">
            <a:off x="1676400" y="2753360"/>
            <a:ext cx="1757680" cy="6520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581324B-F478-431F-B0F2-2E6AF2E3E378}"/>
              </a:ext>
            </a:extLst>
          </p:cNvPr>
          <p:cNvSpPr txBox="1"/>
          <p:nvPr/>
        </p:nvSpPr>
        <p:spPr>
          <a:xfrm>
            <a:off x="3505200" y="2503914"/>
            <a:ext cx="3740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Pilih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translasi</a:t>
            </a:r>
            <a:r>
              <a:rPr lang="en-US" dirty="0"/>
              <a:t> </a:t>
            </a:r>
            <a:r>
              <a:rPr lang="en-US" dirty="0" err="1"/>
              <a:t>bahasa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4392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20B99-AF69-463B-850C-2B52BCD8B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9D09E-B612-4742-B0F1-2DD8AD0EB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Buatlah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Android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tampilan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err="1"/>
              <a:t>Menggunakan</a:t>
            </a:r>
            <a:r>
              <a:rPr lang="en-US" dirty="0"/>
              <a:t> 2 Bahasa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err="1"/>
              <a:t>Menyimpan</a:t>
            </a:r>
            <a:r>
              <a:rPr lang="en-US" dirty="0"/>
              <a:t> color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di </a:t>
            </a:r>
            <a:r>
              <a:rPr lang="en-US" dirty="0" err="1"/>
              <a:t>bagian</a:t>
            </a:r>
            <a:r>
              <a:rPr lang="en-US" dirty="0"/>
              <a:t> resources</a:t>
            </a:r>
          </a:p>
          <a:p>
            <a:pPr marL="800100" lvl="1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744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6C0BD-D00F-43CB-8599-6456C59C7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Minggu</a:t>
            </a:r>
            <a:r>
              <a:rPr lang="en-US" dirty="0"/>
              <a:t> 1: 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6C0FD7-F2CA-41A6-8917-3D1B4E2C54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User Interface &amp; Layout </a:t>
            </a:r>
          </a:p>
          <a:p>
            <a:r>
              <a:rPr lang="en-US" dirty="0"/>
              <a:t>Oleh: </a:t>
            </a:r>
            <a:r>
              <a:rPr lang="id-ID" i="1" dirty="0"/>
              <a:t>&lt;pramukoaji@tass.telkomuniversity.ac.id&gt;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201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A375D-D91E-4143-8F0B-A95BC5298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Direktori</a:t>
            </a:r>
            <a:r>
              <a:rPr lang="en-US" dirty="0"/>
              <a:t>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F7BF8-F075-4B1D-9A5F-B933F25F8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86A3A4"/>
              </a:buClr>
              <a:buSzPct val="45000"/>
              <a:buFont typeface="StarSymbol"/>
              <a:buChar char="●"/>
            </a:pPr>
            <a:r>
              <a:rPr lang="id-ID" dirty="0"/>
              <a:t>/res/anim/ : animasi frame-demi-frame dan tween</a:t>
            </a:r>
          </a:p>
          <a:p>
            <a:pPr lvl="0">
              <a:buClr>
                <a:srgbClr val="86A3A4"/>
              </a:buClr>
              <a:buSzPct val="45000"/>
              <a:buFont typeface="StarSymbol"/>
              <a:buChar char="●"/>
            </a:pPr>
            <a:r>
              <a:rPr lang="id-ID" dirty="0"/>
              <a:t>/res/drawable/ : gambar</a:t>
            </a:r>
          </a:p>
          <a:p>
            <a:pPr lvl="0">
              <a:buClr>
                <a:srgbClr val="86A3A4"/>
              </a:buClr>
              <a:buSzPct val="45000"/>
              <a:buFont typeface="StarSymbol"/>
              <a:buChar char="●"/>
            </a:pPr>
            <a:r>
              <a:rPr lang="id-ID" dirty="0"/>
              <a:t>/res/layout/ : berkas XML yang mendefinisikan layout</a:t>
            </a:r>
          </a:p>
          <a:p>
            <a:pPr lvl="0">
              <a:buClr>
                <a:srgbClr val="86A3A4"/>
              </a:buClr>
              <a:buSzPct val="45000"/>
              <a:buFont typeface="StarSymbol"/>
              <a:buChar char="●"/>
            </a:pPr>
            <a:r>
              <a:rPr lang="id-ID" dirty="0"/>
              <a:t>/res/values/ : berkas XML yang berisi deskriptor</a:t>
            </a:r>
          </a:p>
          <a:p>
            <a:pPr lvl="0">
              <a:buClr>
                <a:srgbClr val="86A3A4"/>
              </a:buClr>
              <a:buSzPct val="45000"/>
              <a:buFont typeface="StarSymbol"/>
              <a:buChar char="●"/>
            </a:pPr>
            <a:r>
              <a:rPr lang="id-ID" dirty="0"/>
              <a:t>/res/xml/ : Berkas XML apa pun yang tidak termasuk golongan XML di atas</a:t>
            </a:r>
          </a:p>
          <a:p>
            <a:pPr lvl="0">
              <a:buClr>
                <a:srgbClr val="86A3A4"/>
              </a:buClr>
              <a:buSzPct val="45000"/>
              <a:buFont typeface="StarSymbol"/>
              <a:buChar char="●"/>
            </a:pPr>
            <a:r>
              <a:rPr lang="id-ID" dirty="0"/>
              <a:t>/res/raw/ : Resource apa pun selain di atas, termasuk gambar yang tidak boleh dimodifikasi</a:t>
            </a:r>
          </a:p>
        </p:txBody>
      </p:sp>
    </p:spTree>
    <p:extLst>
      <p:ext uri="{BB962C8B-B14F-4D97-AF65-F5344CB8AC3E}">
        <p14:creationId xmlns:p14="http://schemas.microsoft.com/office/powerpoint/2010/main" val="702864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99B2C-EB20-4827-A852-B36F4A9DA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13946"/>
            <a:ext cx="9603275" cy="1049235"/>
          </a:xfrm>
        </p:spPr>
        <p:txBody>
          <a:bodyPr/>
          <a:lstStyle/>
          <a:p>
            <a:r>
              <a:rPr lang="en-US" dirty="0" err="1"/>
              <a:t>Atribut</a:t>
            </a:r>
            <a:r>
              <a:rPr lang="en-US" dirty="0"/>
              <a:t> </a:t>
            </a:r>
            <a:r>
              <a:rPr lang="en-US" dirty="0" err="1"/>
              <a:t>lazim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UI </a:t>
            </a:r>
          </a:p>
        </p:txBody>
      </p:sp>
      <p:graphicFrame>
        <p:nvGraphicFramePr>
          <p:cNvPr id="4" name=" 2">
            <a:extLst>
              <a:ext uri="{FF2B5EF4-FFF2-40B4-BE49-F238E27FC236}">
                <a16:creationId xmlns:a16="http://schemas.microsoft.com/office/drawing/2014/main" id="{5FCED988-9BEF-4B80-870C-191A787CF6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9013270"/>
              </p:ext>
            </p:extLst>
          </p:nvPr>
        </p:nvGraphicFramePr>
        <p:xfrm>
          <a:off x="970961" y="1517656"/>
          <a:ext cx="10671142" cy="4608434"/>
        </p:xfrm>
        <a:graphic>
          <a:graphicData uri="http://schemas.openxmlformats.org/drawingml/2006/table">
            <a:tbl>
              <a:tblPr firstRow="1" bandRow="1"/>
              <a:tblGrid>
                <a:gridCol w="2381364">
                  <a:extLst>
                    <a:ext uri="{9D8B030D-6E8A-4147-A177-3AD203B41FA5}">
                      <a16:colId xmlns:a16="http://schemas.microsoft.com/office/drawing/2014/main" val="1253925128"/>
                    </a:ext>
                  </a:extLst>
                </a:gridCol>
                <a:gridCol w="8289778">
                  <a:extLst>
                    <a:ext uri="{9D8B030D-6E8A-4147-A177-3AD203B41FA5}">
                      <a16:colId xmlns:a16="http://schemas.microsoft.com/office/drawing/2014/main" val="1830633373"/>
                    </a:ext>
                  </a:extLst>
                </a:gridCol>
              </a:tblGrid>
              <a:tr h="400394"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600" b="1" i="0" u="none" strike="noStrike" kern="120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Mangal" pitchFamily="2"/>
                        </a:rPr>
                        <a:t>Atribut</a:t>
                      </a:r>
                    </a:p>
                  </a:txBody>
                  <a:tcPr marL="82953" marR="82953" marT="41476" marB="41476"/>
                </a:tc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600" b="1" i="0" u="none" strike="noStrike" kern="120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Mangal" pitchFamily="2"/>
                        </a:rPr>
                        <a:t>Nilai yang mungkin</a:t>
                      </a:r>
                    </a:p>
                  </a:txBody>
                  <a:tcPr marL="82953" marR="82953" marT="41476" marB="41476"/>
                </a:tc>
                <a:extLst>
                  <a:ext uri="{0D108BD9-81ED-4DB2-BD59-A6C34878D82A}">
                    <a16:rowId xmlns:a16="http://schemas.microsoft.com/office/drawing/2014/main" val="3010051930"/>
                  </a:ext>
                </a:extLst>
              </a:tr>
              <a:tr h="1777251"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600" b="0" i="0" u="none" strike="noStrike" kern="120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Mangal" pitchFamily="2"/>
                        </a:rPr>
                        <a:t>Dimensi</a:t>
                      </a:r>
                    </a:p>
                  </a:txBody>
                  <a:tcPr marL="82953" marR="82953" marT="41476" marB="41476"/>
                </a:tc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600" b="0" i="0" u="none" strike="noStrike" kern="120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Mangal" pitchFamily="2"/>
                        </a:rPr>
                        <a:t>Angka yg diikuti oleh satuan sbb:</a:t>
                      </a:r>
                    </a:p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600" b="0" i="0" u="none" strike="noStrike" kern="120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Mangal" pitchFamily="2"/>
                        </a:rPr>
                        <a:t>- px</a:t>
                      </a:r>
                    </a:p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600" b="0" i="0" u="none" strike="noStrike" kern="120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Mangal" pitchFamily="2"/>
                        </a:rPr>
                        <a:t>- dp atau dip (device-independent pixel)</a:t>
                      </a:r>
                    </a:p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600" b="0" i="0" u="none" strike="noStrike" kern="120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Mangal" pitchFamily="2"/>
                        </a:rPr>
                        <a:t>- sp (device-independent pixel yg diskalakan oleh preferensi pengguna)</a:t>
                      </a:r>
                    </a:p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600" b="0" i="0" u="none" strike="noStrike" kern="120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Mangal" pitchFamily="2"/>
                        </a:rPr>
                        <a:t>- in (inci)</a:t>
                      </a:r>
                    </a:p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600" b="0" i="0" u="none" strike="noStrike" kern="120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Mangal" pitchFamily="2"/>
                        </a:rPr>
                        <a:t>- mm (milimeter)</a:t>
                      </a:r>
                    </a:p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600" b="0" i="0" u="none" strike="noStrike" kern="120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Mangal" pitchFamily="2"/>
                        </a:rPr>
                        <a:t>- pt (1/72 inci)</a:t>
                      </a:r>
                    </a:p>
                  </a:txBody>
                  <a:tcPr marL="82953" marR="82953" marT="41476" marB="41476"/>
                </a:tc>
                <a:extLst>
                  <a:ext uri="{0D108BD9-81ED-4DB2-BD59-A6C34878D82A}">
                    <a16:rowId xmlns:a16="http://schemas.microsoft.com/office/drawing/2014/main" val="3451981680"/>
                  </a:ext>
                </a:extLst>
              </a:tr>
              <a:tr h="1099782"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600" b="0" i="0" u="none" strike="noStrike" kern="120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Mangal" pitchFamily="2"/>
                        </a:rPr>
                        <a:t>String</a:t>
                      </a:r>
                    </a:p>
                  </a:txBody>
                  <a:tcPr marL="82953" marR="82953" marT="41476" marB="41476"/>
                </a:tc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600" b="0" i="0" u="none" strike="noStrike" kern="120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Mangal" pitchFamily="2"/>
                        </a:rPr>
                        <a:t>String apa pun, dengan di-escape terlebih dahulu (contoh: Don\'t worry)</a:t>
                      </a:r>
                    </a:p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600" b="0" i="0" u="none" strike="noStrike" kern="120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Mangal" pitchFamily="2"/>
                        </a:rPr>
                        <a:t>String yg di-quote dengan benar, contoh: "Don't worry"</a:t>
                      </a:r>
                    </a:p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600" b="0" i="0" u="none" strike="noStrike" kern="120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Mangal" pitchFamily="2"/>
                        </a:rPr>
                        <a:t>String terformat, contoh: Populasi: %1$d</a:t>
                      </a:r>
                    </a:p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600" b="0" i="0" u="none" strike="noStrike" kern="120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Mangal" pitchFamily="2"/>
                        </a:rPr>
                        <a:t>Dapat memasukkan karakter khusus, misal: &amp;#60</a:t>
                      </a:r>
                    </a:p>
                  </a:txBody>
                  <a:tcPr marL="82953" marR="82953" marT="41476" marB="41476"/>
                </a:tc>
                <a:extLst>
                  <a:ext uri="{0D108BD9-81ED-4DB2-BD59-A6C34878D82A}">
                    <a16:rowId xmlns:a16="http://schemas.microsoft.com/office/drawing/2014/main" val="3370319402"/>
                  </a:ext>
                </a:extLst>
              </a:tr>
              <a:tr h="1318426"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600" b="0" i="0" u="none" strike="noStrike" kern="120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Mangal" pitchFamily="2"/>
                        </a:rPr>
                        <a:t>Color</a:t>
                      </a:r>
                    </a:p>
                  </a:txBody>
                  <a:tcPr marL="82953" marR="82953" marT="41476" marB="41476"/>
                </a:tc>
                <a:tc>
                  <a:txBody>
                    <a:bodyPr/>
                    <a:lstStyle/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6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Mangal" pitchFamily="2"/>
                        </a:rPr>
                        <a:t>Warna 12-bit #rgb</a:t>
                      </a:r>
                    </a:p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6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Mangal" pitchFamily="2"/>
                        </a:rPr>
                        <a:t>Warna 16-bit #argb</a:t>
                      </a:r>
                    </a:p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6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Mangal" pitchFamily="2"/>
                        </a:rPr>
                        <a:t>Warna 24-bit #rrggbb</a:t>
                      </a:r>
                    </a:p>
                    <a:p>
                      <a:pPr marL="0" marR="0" lvl="0" indent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d-ID" sz="16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Mangal" pitchFamily="2"/>
                        </a:rPr>
                        <a:t>Warna 32-bit #aarrggbb</a:t>
                      </a:r>
                    </a:p>
                  </a:txBody>
                  <a:tcPr marL="82953" marR="82953" marT="41476" marB="41476"/>
                </a:tc>
                <a:extLst>
                  <a:ext uri="{0D108BD9-81ED-4DB2-BD59-A6C34878D82A}">
                    <a16:rowId xmlns:a16="http://schemas.microsoft.com/office/drawing/2014/main" val="737809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399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7BC4E-19B3-4052-A8D2-E8BA640CE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E4F23-682F-4042-92D3-2054C9726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View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pembentuk</a:t>
            </a:r>
            <a:r>
              <a:rPr lang="en-US" dirty="0"/>
              <a:t> layout</a:t>
            </a:r>
          </a:p>
          <a:p>
            <a:r>
              <a:rPr lang="en-US" dirty="0"/>
              <a:t>View </a:t>
            </a:r>
            <a:r>
              <a:rPr lang="en-US" dirty="0" err="1"/>
              <a:t>digambarkan</a:t>
            </a:r>
            <a:r>
              <a:rPr lang="en-US" dirty="0"/>
              <a:t> di </a:t>
            </a:r>
            <a:r>
              <a:rPr lang="en-US" dirty="0" err="1"/>
              <a:t>layar</a:t>
            </a:r>
            <a:endParaRPr lang="en-US" dirty="0"/>
          </a:p>
          <a:p>
            <a:r>
              <a:rPr lang="en-US" dirty="0" err="1"/>
              <a:t>Setiap</a:t>
            </a:r>
            <a:r>
              <a:rPr lang="en-US" dirty="0"/>
              <a:t> view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View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bertugas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persegi</a:t>
            </a:r>
            <a:endParaRPr lang="en-US" dirty="0"/>
          </a:p>
          <a:p>
            <a:pPr lvl="1"/>
            <a:r>
              <a:rPr lang="en-US" dirty="0" err="1"/>
              <a:t>Menangani</a:t>
            </a:r>
            <a:r>
              <a:rPr lang="en-US" dirty="0"/>
              <a:t> event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tersebut</a:t>
            </a:r>
            <a:endParaRPr lang="en-US" dirty="0"/>
          </a:p>
          <a:p>
            <a:r>
              <a:rPr lang="en-US" dirty="0"/>
              <a:t>GUI </a:t>
            </a:r>
            <a:r>
              <a:rPr lang="en-US" dirty="0" err="1"/>
              <a:t>pada</a:t>
            </a:r>
            <a:r>
              <a:rPr lang="en-US" dirty="0"/>
              <a:t> Android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hirarki</a:t>
            </a:r>
            <a:r>
              <a:rPr lang="en-US" dirty="0"/>
              <a:t> view</a:t>
            </a:r>
          </a:p>
          <a:p>
            <a:r>
              <a:rPr lang="en-US" dirty="0"/>
              <a:t>GUI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dibangun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2 </a:t>
            </a:r>
            <a:r>
              <a:rPr lang="en-US" dirty="0" err="1"/>
              <a:t>cara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Programatis</a:t>
            </a:r>
            <a:r>
              <a:rPr lang="en-US" dirty="0"/>
              <a:t> (Java)</a:t>
            </a:r>
          </a:p>
          <a:p>
            <a:pPr lvl="1"/>
            <a:r>
              <a:rPr lang="en-US" dirty="0" err="1"/>
              <a:t>Deklaratif</a:t>
            </a:r>
            <a:r>
              <a:rPr lang="en-US" dirty="0"/>
              <a:t> (XML)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34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AC777-4DCE-4D31-A0FE-7E09CE066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Komponen</a:t>
            </a:r>
            <a:r>
              <a:rPr lang="en-US" dirty="0"/>
              <a:t>/</a:t>
            </a:r>
            <a:r>
              <a:rPr lang="en-US" dirty="0" err="1"/>
              <a:t>Elemen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993781-4AFC-48BF-B7A3-B6D13174AD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Komponen</a:t>
            </a:r>
            <a:r>
              <a:rPr lang="en-US" dirty="0"/>
              <a:t>/</a:t>
            </a:r>
            <a:r>
              <a:rPr lang="en-US" dirty="0" err="1"/>
              <a:t>elemen</a:t>
            </a:r>
            <a:r>
              <a:rPr lang="en-US" dirty="0"/>
              <a:t>/widget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digunakan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415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4F1E0-C237-4F70-A4EF-C8DDBDBAA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EFDAC-11A7-43AA-B541-173204DBE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menuliskan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layar</a:t>
            </a:r>
            <a:endParaRPr lang="en-US" dirty="0"/>
          </a:p>
          <a:p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android.widget</a:t>
            </a:r>
            <a:endParaRPr lang="en-US" dirty="0"/>
          </a:p>
          <a:p>
            <a:r>
              <a:rPr lang="en-US" dirty="0" err="1"/>
              <a:t>Turunan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View</a:t>
            </a:r>
          </a:p>
          <a:p>
            <a:r>
              <a:rPr lang="en-US" dirty="0" err="1"/>
              <a:t>Atribut</a:t>
            </a:r>
            <a:r>
              <a:rPr lang="en-US" dirty="0"/>
              <a:t> "text": </a:t>
            </a:r>
            <a:r>
              <a:rPr lang="en-US" dirty="0" err="1"/>
              <a:t>dapat</a:t>
            </a:r>
            <a:r>
              <a:rPr lang="en-US" dirty="0"/>
              <a:t> di-hardcode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xml</a:t>
            </a:r>
          </a:p>
          <a:p>
            <a:r>
              <a:rPr lang="en-US" dirty="0" err="1"/>
              <a:t>Atribut</a:t>
            </a:r>
            <a:r>
              <a:rPr lang="en-US" dirty="0"/>
              <a:t> "ems":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ems (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tipografi</a:t>
            </a:r>
            <a:r>
              <a:rPr lang="en-US" dirty="0"/>
              <a:t>)</a:t>
            </a:r>
          </a:p>
          <a:p>
            <a:r>
              <a:rPr lang="en-US" dirty="0" err="1"/>
              <a:t>Atribut</a:t>
            </a:r>
            <a:r>
              <a:rPr lang="en-US" dirty="0"/>
              <a:t> "lines":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baris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03184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111</TotalTime>
  <Words>1543</Words>
  <Application>Microsoft Office PowerPoint</Application>
  <PresentationFormat>Widescreen</PresentationFormat>
  <Paragraphs>240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Arial Unicode MS</vt:lpstr>
      <vt:lpstr>Arial</vt:lpstr>
      <vt:lpstr>Calibri</vt:lpstr>
      <vt:lpstr>Courier New</vt:lpstr>
      <vt:lpstr>Gill Sans MT</vt:lpstr>
      <vt:lpstr>Mangal</vt:lpstr>
      <vt:lpstr>StarSymbol</vt:lpstr>
      <vt:lpstr>Gallery</vt:lpstr>
      <vt:lpstr>DPH3A4</vt:lpstr>
      <vt:lpstr>Daftar Materi</vt:lpstr>
      <vt:lpstr>Daftar Penilaian</vt:lpstr>
      <vt:lpstr>Minggu 1: Resources</vt:lpstr>
      <vt:lpstr>Direktori Resources</vt:lpstr>
      <vt:lpstr>Atribut lazim Objek UI </vt:lpstr>
      <vt:lpstr>VIEW</vt:lpstr>
      <vt:lpstr>Komponen/Elemen</vt:lpstr>
      <vt:lpstr>TEXTVIEW</vt:lpstr>
      <vt:lpstr>EditText</vt:lpstr>
      <vt:lpstr>Spinner</vt:lpstr>
      <vt:lpstr>Tombol</vt:lpstr>
      <vt:lpstr>RadioButton dan RadioGroup</vt:lpstr>
      <vt:lpstr>Tanggal dan Waktu</vt:lpstr>
      <vt:lpstr>Indikator</vt:lpstr>
      <vt:lpstr>Menu</vt:lpstr>
      <vt:lpstr>Options Menu</vt:lpstr>
      <vt:lpstr>Contextual Menu</vt:lpstr>
      <vt:lpstr>Popup Menu</vt:lpstr>
      <vt:lpstr>Alert</vt:lpstr>
      <vt:lpstr>Contoh Toast</vt:lpstr>
      <vt:lpstr>ConToh DIalog</vt:lpstr>
      <vt:lpstr>PowerPoint Presentation</vt:lpstr>
      <vt:lpstr>View Group</vt:lpstr>
      <vt:lpstr>ViewGroup</vt:lpstr>
      <vt:lpstr>Layout</vt:lpstr>
      <vt:lpstr>Jenis Layout</vt:lpstr>
      <vt:lpstr>LinearLayout</vt:lpstr>
      <vt:lpstr>RelativeLayout</vt:lpstr>
      <vt:lpstr>Posisi Relatif terhadap Kontainer</vt:lpstr>
      <vt:lpstr>Posisi Relatif terhadap View</vt:lpstr>
      <vt:lpstr>TableLayout</vt:lpstr>
      <vt:lpstr>TableLayout (2)</vt:lpstr>
      <vt:lpstr>LayoutParams</vt:lpstr>
      <vt:lpstr>Strings.XML</vt:lpstr>
      <vt:lpstr>Letak &amp; Fungsi</vt:lpstr>
      <vt:lpstr>PowerPoint Presentation</vt:lpstr>
      <vt:lpstr>Pembuatan Multi-language</vt:lpstr>
      <vt:lpstr>Latihan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DPH3A4</dc:title>
  <dc:creator>REZA BUDIAWAN</dc:creator>
  <cp:lastModifiedBy>REZA BUDIAWAN</cp:lastModifiedBy>
  <cp:revision>9</cp:revision>
  <dcterms:created xsi:type="dcterms:W3CDTF">2018-08-20T04:11:15Z</dcterms:created>
  <dcterms:modified xsi:type="dcterms:W3CDTF">2018-08-25T15:18:56Z</dcterms:modified>
</cp:coreProperties>
</file>