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1"/>
  </p:notesMasterIdLst>
  <p:sldIdLst>
    <p:sldId id="256" r:id="rId2"/>
    <p:sldId id="260" r:id="rId3"/>
    <p:sldId id="259" r:id="rId4"/>
    <p:sldId id="258" r:id="rId5"/>
    <p:sldId id="262" r:id="rId6"/>
    <p:sldId id="270" r:id="rId7"/>
    <p:sldId id="271" r:id="rId8"/>
    <p:sldId id="272" r:id="rId9"/>
    <p:sldId id="280" r:id="rId10"/>
    <p:sldId id="339" r:id="rId11"/>
    <p:sldId id="267" r:id="rId12"/>
    <p:sldId id="268" r:id="rId13"/>
    <p:sldId id="273" r:id="rId14"/>
    <p:sldId id="274" r:id="rId15"/>
    <p:sldId id="276" r:id="rId16"/>
    <p:sldId id="275" r:id="rId17"/>
    <p:sldId id="261" r:id="rId18"/>
    <p:sldId id="263" r:id="rId19"/>
    <p:sldId id="278" r:id="rId20"/>
    <p:sldId id="279" r:id="rId21"/>
    <p:sldId id="277" r:id="rId22"/>
    <p:sldId id="335" r:id="rId23"/>
    <p:sldId id="336" r:id="rId24"/>
    <p:sldId id="269" r:id="rId25"/>
    <p:sldId id="264" r:id="rId26"/>
    <p:sldId id="337" r:id="rId27"/>
    <p:sldId id="338" r:id="rId28"/>
    <p:sldId id="265" r:id="rId29"/>
    <p:sldId id="266" r:id="rId3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231AFA-55C8-4858-9DA4-9B43FCF2139A}" type="datetimeFigureOut">
              <a:rPr lang="en-US" smtClean="0"/>
              <a:t>9/3/2018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4B6E32-2E05-45B6-8632-858A7669F8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9156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561FF-25A8-47B0-8EC4-D08354D83B3F}" type="datetimeFigureOut">
              <a:rPr lang="en-US" smtClean="0"/>
              <a:t>9/3/2018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0D9A4E20-6FAB-4E55-AD3E-9DD72B456E60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512637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561FF-25A8-47B0-8EC4-D08354D83B3F}" type="datetimeFigureOut">
              <a:rPr lang="en-US" smtClean="0"/>
              <a:t>9/3/2018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A4E20-6FAB-4E55-AD3E-9DD72B456E60}" type="slidenum">
              <a:rPr lang="en-US" smtClean="0"/>
              <a:t>‹#›</a:t>
            </a:fld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758500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561FF-25A8-47B0-8EC4-D08354D83B3F}" type="datetimeFigureOut">
              <a:rPr lang="en-US" smtClean="0"/>
              <a:t>9/3/2018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A4E20-6FAB-4E55-AD3E-9DD72B456E60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029829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561FF-25A8-47B0-8EC4-D08354D83B3F}" type="datetimeFigureOut">
              <a:rPr lang="en-US" smtClean="0"/>
              <a:t>9/3/2018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A4E20-6FAB-4E55-AD3E-9DD72B456E60}" type="slidenum">
              <a:rPr lang="en-US" smtClean="0"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267043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561FF-25A8-47B0-8EC4-D08354D83B3F}" type="datetimeFigureOut">
              <a:rPr lang="en-US" smtClean="0"/>
              <a:t>9/3/2018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A4E20-6FAB-4E55-AD3E-9DD72B456E60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040572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561FF-25A8-47B0-8EC4-D08354D83B3F}" type="datetimeFigureOut">
              <a:rPr lang="en-US" smtClean="0"/>
              <a:t>9/3/2018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A4E20-6FAB-4E55-AD3E-9DD72B456E60}" type="slidenum">
              <a:rPr lang="en-US" smtClean="0"/>
              <a:t>‹#›</a:t>
            </a:fld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802500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561FF-25A8-47B0-8EC4-D08354D83B3F}" type="datetimeFigureOut">
              <a:rPr lang="en-US" smtClean="0"/>
              <a:t>9/3/2018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A4E20-6FAB-4E55-AD3E-9DD72B456E60}" type="slidenum">
              <a:rPr lang="en-US" smtClean="0"/>
              <a:t>‹#›</a:t>
            </a:fld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736499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561FF-25A8-47B0-8EC4-D08354D83B3F}" type="datetimeFigureOut">
              <a:rPr lang="en-US" smtClean="0"/>
              <a:t>9/3/2018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A4E20-6FAB-4E55-AD3E-9DD72B456E60}" type="slidenum">
              <a:rPr lang="en-US" smtClean="0"/>
              <a:t>‹#›</a:t>
            </a:fld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728032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561FF-25A8-47B0-8EC4-D08354D83B3F}" type="datetimeFigureOut">
              <a:rPr lang="en-US" smtClean="0"/>
              <a:t>9/3/2018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A4E20-6FAB-4E55-AD3E-9DD72B456E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850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561FF-25A8-47B0-8EC4-D08354D83B3F}" type="datetimeFigureOut">
              <a:rPr lang="en-US" smtClean="0"/>
              <a:t>9/3/2018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A4E20-6FAB-4E55-AD3E-9DD72B456E60}" type="slidenum">
              <a:rPr lang="en-US" smtClean="0"/>
              <a:t>‹#›</a:t>
            </a:fld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113873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E74561FF-25A8-47B0-8EC4-D08354D83B3F}" type="datetimeFigureOut">
              <a:rPr lang="en-US" smtClean="0"/>
              <a:t>9/3/2018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A4E20-6FAB-4E55-AD3E-9DD72B456E60}" type="slidenum">
              <a:rPr lang="en-US" smtClean="0"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63603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4561FF-25A8-47B0-8EC4-D08354D83B3F}" type="datetimeFigureOut">
              <a:rPr lang="en-US" smtClean="0"/>
              <a:t>9/3/2018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0D9A4E20-6FAB-4E55-AD3E-9DD72B456E60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748625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BE8F25-4B17-41B7-BFDD-E20472558D2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DPH3A4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139EB1F-D4A5-431E-9532-1E45F116C87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Pemrograman</a:t>
            </a:r>
            <a:r>
              <a:rPr lang="en-US" dirty="0"/>
              <a:t> </a:t>
            </a:r>
            <a:r>
              <a:rPr lang="en-US" dirty="0" err="1"/>
              <a:t>Perangkat</a:t>
            </a:r>
            <a:r>
              <a:rPr lang="en-US" dirty="0"/>
              <a:t> </a:t>
            </a:r>
            <a:r>
              <a:rPr lang="en-US" dirty="0" err="1"/>
              <a:t>bergerak</a:t>
            </a:r>
            <a:r>
              <a:rPr lang="en-US" dirty="0"/>
              <a:t> </a:t>
            </a:r>
          </a:p>
          <a:p>
            <a:r>
              <a:rPr lang="en-US" dirty="0" err="1"/>
              <a:t>Dosen</a:t>
            </a:r>
            <a:r>
              <a:rPr lang="en-US" dirty="0"/>
              <a:t>: RBD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E89D960-D9EE-40DD-A840-36D5BA9FF3FD}"/>
              </a:ext>
            </a:extLst>
          </p:cNvPr>
          <p:cNvSpPr txBox="1"/>
          <p:nvPr/>
        </p:nvSpPr>
        <p:spPr>
          <a:xfrm>
            <a:off x="568172" y="5686370"/>
            <a:ext cx="110556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kepentingan</a:t>
            </a:r>
            <a:r>
              <a:rPr lang="en-US" dirty="0"/>
              <a:t> </a:t>
            </a:r>
            <a:r>
              <a:rPr lang="en-US" dirty="0" err="1"/>
              <a:t>pengajaran</a:t>
            </a:r>
            <a:r>
              <a:rPr lang="en-US" dirty="0"/>
              <a:t> di D3 </a:t>
            </a:r>
            <a:r>
              <a:rPr lang="en-US" dirty="0" err="1"/>
              <a:t>Manajemen</a:t>
            </a:r>
            <a:r>
              <a:rPr lang="en-US" dirty="0"/>
              <a:t> </a:t>
            </a:r>
            <a:r>
              <a:rPr lang="en-US" dirty="0" err="1"/>
              <a:t>Informatika</a:t>
            </a:r>
            <a:r>
              <a:rPr lang="en-US" dirty="0"/>
              <a:t>, </a:t>
            </a:r>
            <a:r>
              <a:rPr lang="en-US" dirty="0" err="1"/>
              <a:t>Fakultas</a:t>
            </a:r>
            <a:r>
              <a:rPr lang="en-US" dirty="0"/>
              <a:t> </a:t>
            </a:r>
            <a:r>
              <a:rPr lang="en-US" dirty="0" err="1"/>
              <a:t>Ilmu</a:t>
            </a:r>
            <a:r>
              <a:rPr lang="en-US" dirty="0"/>
              <a:t> </a:t>
            </a:r>
            <a:r>
              <a:rPr lang="en-US" dirty="0" err="1"/>
              <a:t>Terapan</a:t>
            </a:r>
            <a:r>
              <a:rPr lang="en-US" dirty="0"/>
              <a:t> Semester </a:t>
            </a:r>
            <a:r>
              <a:rPr lang="en-US" dirty="0" err="1"/>
              <a:t>Gasal</a:t>
            </a:r>
            <a:r>
              <a:rPr lang="en-US" dirty="0"/>
              <a:t> 2018-2019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A81CF49-7CE9-4A5F-AD6D-F53A09CEA01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8717" y="458006"/>
            <a:ext cx="2834640" cy="12141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89983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94727B-CACC-4B9E-A778-A7280D7C13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Intent &amp; Extra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DBF725-97B8-43E0-B974-288F1124CD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Berpindah</a:t>
            </a:r>
            <a:r>
              <a:rPr lang="en-US" dirty="0"/>
              <a:t> Activity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 err="1"/>
              <a:t>Mengirimkan</a:t>
            </a:r>
            <a:r>
              <a:rPr lang="en-US" dirty="0"/>
              <a:t> &amp; </a:t>
            </a:r>
            <a:r>
              <a:rPr lang="en-US" dirty="0" err="1"/>
              <a:t>menerima</a:t>
            </a:r>
            <a:r>
              <a:rPr lang="en-US" dirty="0"/>
              <a:t> data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E7CAF74-AA29-4D63-8D04-23B8D8DA4D11}"/>
              </a:ext>
            </a:extLst>
          </p:cNvPr>
          <p:cNvSpPr txBox="1"/>
          <p:nvPr/>
        </p:nvSpPr>
        <p:spPr>
          <a:xfrm>
            <a:off x="1808480" y="2611120"/>
            <a:ext cx="76301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Intent </a:t>
            </a:r>
            <a:r>
              <a:rPr lang="en-US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intent</a:t>
            </a:r>
            <a:r>
              <a:rPr lang="en-US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new Intent(this,Main2Activity.class);</a:t>
            </a:r>
          </a:p>
          <a:p>
            <a:r>
              <a:rPr lang="en-US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startActivity</a:t>
            </a:r>
            <a:r>
              <a:rPr lang="en-US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(intent);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9B122D1-788D-4CBB-9FC0-D89B9AFBCC8B}"/>
              </a:ext>
            </a:extLst>
          </p:cNvPr>
          <p:cNvSpPr txBox="1"/>
          <p:nvPr/>
        </p:nvSpPr>
        <p:spPr>
          <a:xfrm>
            <a:off x="396240" y="4080917"/>
            <a:ext cx="8686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Intent </a:t>
            </a:r>
            <a:r>
              <a:rPr lang="en-US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intent</a:t>
            </a:r>
            <a:r>
              <a:rPr lang="en-US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new Intent(this,Main2Activity.class);</a:t>
            </a:r>
          </a:p>
          <a:p>
            <a:r>
              <a:rPr lang="en-US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intent.putExtra</a:t>
            </a:r>
            <a:r>
              <a:rPr lang="en-US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</a:t>
            </a:r>
            <a:r>
              <a:rPr lang="en-US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key","value</a:t>
            </a:r>
            <a:r>
              <a:rPr lang="en-US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");</a:t>
            </a:r>
          </a:p>
          <a:p>
            <a:r>
              <a:rPr lang="en-US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startActivity</a:t>
            </a:r>
            <a:r>
              <a:rPr lang="en-US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(intent);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CC4D843-4D32-49B1-97C7-3DE4D5087494}"/>
              </a:ext>
            </a:extLst>
          </p:cNvPr>
          <p:cNvSpPr txBox="1"/>
          <p:nvPr/>
        </p:nvSpPr>
        <p:spPr>
          <a:xfrm>
            <a:off x="1737360" y="5173957"/>
            <a:ext cx="102311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chemeClr val="accent3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 value = </a:t>
            </a:r>
            <a:r>
              <a:rPr lang="en-US" sz="1600" b="1" dirty="0" err="1">
                <a:solidFill>
                  <a:schemeClr val="accent3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getIntent</a:t>
            </a:r>
            <a:r>
              <a:rPr lang="en-US" sz="1600" b="1" dirty="0">
                <a:solidFill>
                  <a:schemeClr val="accent3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().</a:t>
            </a:r>
            <a:r>
              <a:rPr lang="en-US" sz="1600" b="1" dirty="0" err="1">
                <a:solidFill>
                  <a:schemeClr val="accent3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getStringExtra</a:t>
            </a:r>
            <a:r>
              <a:rPr lang="en-US" sz="1600" b="1" dirty="0">
                <a:solidFill>
                  <a:schemeClr val="accent3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("key");</a:t>
            </a:r>
          </a:p>
          <a:p>
            <a:r>
              <a:rPr lang="en-US" sz="1600" b="1" dirty="0" err="1">
                <a:solidFill>
                  <a:schemeClr val="accent3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Toast.makeText</a:t>
            </a:r>
            <a:r>
              <a:rPr lang="en-US" sz="1600" b="1" dirty="0">
                <a:solidFill>
                  <a:schemeClr val="accent3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(this, "Activity ke-2\</a:t>
            </a:r>
            <a:r>
              <a:rPr lang="en-US" sz="1600" b="1" dirty="0" err="1">
                <a:solidFill>
                  <a:schemeClr val="accent3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nVarPass</a:t>
            </a:r>
            <a:r>
              <a:rPr lang="en-US" sz="1600" b="1" dirty="0">
                <a:solidFill>
                  <a:schemeClr val="accent3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"+value, </a:t>
            </a:r>
            <a:r>
              <a:rPr lang="en-US" sz="1600" b="1" dirty="0" err="1">
                <a:solidFill>
                  <a:schemeClr val="accent3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Toast.LENGTH_SHORT</a:t>
            </a:r>
            <a:r>
              <a:rPr lang="en-US" sz="1600" b="1" dirty="0">
                <a:solidFill>
                  <a:schemeClr val="accent3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).show();</a:t>
            </a:r>
          </a:p>
        </p:txBody>
      </p:sp>
    </p:spTree>
    <p:extLst>
      <p:ext uri="{BB962C8B-B14F-4D97-AF65-F5344CB8AC3E}">
        <p14:creationId xmlns:p14="http://schemas.microsoft.com/office/powerpoint/2010/main" val="37985966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58E459-5DD8-4825-8F03-7E4853F804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Manifest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1CDF9F-A1DA-40CF-AB8E-4E2418E2398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43079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DDAE25-B4DF-43DB-BC5C-D9477DA11F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Materi</a:t>
            </a:r>
            <a:r>
              <a:rPr lang="en-US" dirty="0"/>
              <a:t> </a:t>
            </a:r>
            <a:r>
              <a:rPr lang="en-US" dirty="0" err="1"/>
              <a:t>ManiFest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84C46B-24A7-4B26-A5F1-B08F1C2C93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Definisi</a:t>
            </a:r>
            <a:endParaRPr lang="en-US" dirty="0"/>
          </a:p>
          <a:p>
            <a:r>
              <a:rPr lang="en-US" dirty="0" err="1"/>
              <a:t>Fungsi</a:t>
            </a:r>
            <a:endParaRPr lang="en-US" dirty="0"/>
          </a:p>
          <a:p>
            <a:r>
              <a:rPr lang="en-US" dirty="0"/>
              <a:t>Activity &amp; Intent Filter</a:t>
            </a:r>
          </a:p>
        </p:txBody>
      </p:sp>
    </p:spTree>
    <p:extLst>
      <p:ext uri="{BB962C8B-B14F-4D97-AF65-F5344CB8AC3E}">
        <p14:creationId xmlns:p14="http://schemas.microsoft.com/office/powerpoint/2010/main" val="42657368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4A9909-5570-467C-AA2B-4269EFB60C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Manifest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96FEDD-C5E5-4B6D-BE06-15E326347C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proyek</a:t>
            </a:r>
            <a:r>
              <a:rPr lang="en-US" dirty="0"/>
              <a:t> Android </a:t>
            </a:r>
            <a:r>
              <a:rPr lang="en-US" dirty="0" err="1"/>
              <a:t>memiliki</a:t>
            </a:r>
            <a:r>
              <a:rPr lang="en-US" dirty="0"/>
              <a:t> file manifest </a:t>
            </a:r>
            <a:r>
              <a:rPr lang="en-US" dirty="0" err="1"/>
              <a:t>bernama</a:t>
            </a:r>
            <a:r>
              <a:rPr lang="en-US" dirty="0"/>
              <a:t> AndroidManifest.xml</a:t>
            </a:r>
          </a:p>
          <a:p>
            <a:r>
              <a:rPr lang="en-US" dirty="0"/>
              <a:t>Manifest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menentukan</a:t>
            </a:r>
            <a:r>
              <a:rPr lang="en-US" dirty="0"/>
              <a:t> </a:t>
            </a:r>
            <a:r>
              <a:rPr lang="en-US" dirty="0" err="1"/>
              <a:t>struktur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metadata </a:t>
            </a:r>
            <a:r>
              <a:rPr lang="en-US" dirty="0" err="1"/>
              <a:t>aplikasi</a:t>
            </a:r>
            <a:r>
              <a:rPr lang="en-US" dirty="0"/>
              <a:t> </a:t>
            </a:r>
            <a:r>
              <a:rPr lang="en-US" dirty="0" err="1"/>
              <a:t>beserta</a:t>
            </a:r>
            <a:r>
              <a:rPr lang="en-US" dirty="0"/>
              <a:t> </a:t>
            </a:r>
            <a:r>
              <a:rPr lang="en-US" dirty="0" err="1"/>
              <a:t>komponen-komponennya</a:t>
            </a:r>
            <a:endParaRPr lang="en-US" dirty="0"/>
          </a:p>
          <a:p>
            <a:r>
              <a:rPr lang="en-US" dirty="0"/>
              <a:t>Hal-</a:t>
            </a:r>
            <a:r>
              <a:rPr lang="en-US" dirty="0" err="1"/>
              <a:t>hal</a:t>
            </a:r>
            <a:r>
              <a:rPr lang="en-US" dirty="0"/>
              <a:t> yang </a:t>
            </a:r>
            <a:r>
              <a:rPr lang="en-US" dirty="0" err="1"/>
              <a:t>dicakup</a:t>
            </a:r>
            <a:r>
              <a:rPr lang="en-US" dirty="0"/>
              <a:t> manifest di </a:t>
            </a:r>
            <a:r>
              <a:rPr lang="en-US" dirty="0" err="1"/>
              <a:t>antaranya</a:t>
            </a:r>
            <a:r>
              <a:rPr lang="en-US" dirty="0"/>
              <a:t>:</a:t>
            </a:r>
          </a:p>
          <a:p>
            <a:r>
              <a:rPr lang="en-US" dirty="0"/>
              <a:t>Activities, Service, Content Provider, Broadcast Receiver, Intent Filter, Permission</a:t>
            </a:r>
          </a:p>
          <a:p>
            <a:r>
              <a:rPr lang="en-US" dirty="0"/>
              <a:t>Ikon, </a:t>
            </a:r>
            <a:r>
              <a:rPr lang="en-US" dirty="0" err="1"/>
              <a:t>tema</a:t>
            </a:r>
            <a:r>
              <a:rPr lang="en-US" dirty="0"/>
              <a:t>, </a:t>
            </a:r>
            <a:r>
              <a:rPr lang="en-US" dirty="0" err="1"/>
              <a:t>pengaturan</a:t>
            </a:r>
            <a:r>
              <a:rPr lang="en-US" dirty="0"/>
              <a:t> security, unit test</a:t>
            </a:r>
          </a:p>
        </p:txBody>
      </p:sp>
    </p:spTree>
    <p:extLst>
      <p:ext uri="{BB962C8B-B14F-4D97-AF65-F5344CB8AC3E}">
        <p14:creationId xmlns:p14="http://schemas.microsoft.com/office/powerpoint/2010/main" val="25545141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1053E5-CC63-4E0C-82FB-929DEAEE21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Tag Application Manifest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E0F350-E6B5-42BA-B279-EABC419C9C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4481861" cy="3450613"/>
          </a:xfrm>
        </p:spPr>
        <p:txBody>
          <a:bodyPr>
            <a:normAutofit/>
          </a:bodyPr>
          <a:lstStyle/>
          <a:p>
            <a:r>
              <a:rPr lang="en-US" dirty="0"/>
              <a:t>Application</a:t>
            </a:r>
          </a:p>
          <a:p>
            <a:r>
              <a:rPr lang="en-US" dirty="0"/>
              <a:t>Activity</a:t>
            </a:r>
          </a:p>
          <a:p>
            <a:r>
              <a:rPr lang="en-US" dirty="0"/>
              <a:t>Service</a:t>
            </a:r>
          </a:p>
          <a:p>
            <a:r>
              <a:rPr lang="en-US" dirty="0"/>
              <a:t>Provider</a:t>
            </a:r>
          </a:p>
          <a:p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70E37485-AC05-4DD0-AFC2-C8B9AF3A70E2}"/>
              </a:ext>
            </a:extLst>
          </p:cNvPr>
          <p:cNvSpPr txBox="1">
            <a:spLocks/>
          </p:cNvSpPr>
          <p:nvPr/>
        </p:nvSpPr>
        <p:spPr>
          <a:xfrm>
            <a:off x="5861019" y="2015732"/>
            <a:ext cx="4481861" cy="345061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8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Receiver</a:t>
            </a:r>
          </a:p>
          <a:p>
            <a:r>
              <a:rPr lang="en-US" dirty="0"/>
              <a:t>Uses-permission</a:t>
            </a:r>
          </a:p>
          <a:p>
            <a:r>
              <a:rPr lang="en-US" dirty="0"/>
              <a:t>Permission</a:t>
            </a:r>
          </a:p>
          <a:p>
            <a:r>
              <a:rPr lang="en-US" dirty="0"/>
              <a:t>Instrumentation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85848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13B5CC1-4507-49A2-80E7-7B01A41040D2}"/>
              </a:ext>
            </a:extLst>
          </p:cNvPr>
          <p:cNvSpPr txBox="1"/>
          <p:nvPr/>
        </p:nvSpPr>
        <p:spPr>
          <a:xfrm>
            <a:off x="355600" y="233680"/>
            <a:ext cx="1126744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hangingPunct="0"/>
            <a:r>
              <a:rPr lang="id-ID" dirty="0">
                <a:latin typeface="Courier New" panose="02070309020205020404" pitchFamily="49" charset="0"/>
                <a:ea typeface="Arial Unicode MS" pitchFamily="2"/>
                <a:cs typeface="Courier New" panose="02070309020205020404" pitchFamily="49" charset="0"/>
              </a:rPr>
              <a:t>&lt;?xml version="1.0" encoding="utf-8"?&gt;</a:t>
            </a:r>
          </a:p>
          <a:p>
            <a:pPr lvl="0" hangingPunct="0"/>
            <a:r>
              <a:rPr lang="id-ID" dirty="0">
                <a:latin typeface="Courier New" panose="02070309020205020404" pitchFamily="49" charset="0"/>
                <a:ea typeface="Arial Unicode MS" pitchFamily="2"/>
                <a:cs typeface="Courier New" panose="02070309020205020404" pitchFamily="49" charset="0"/>
              </a:rPr>
              <a:t>&lt;manifest xmlns:android="http://schemas.android.com/apk/res/android"</a:t>
            </a:r>
          </a:p>
          <a:p>
            <a:pPr lvl="0" hangingPunct="0"/>
            <a:r>
              <a:rPr lang="id-ID" dirty="0">
                <a:latin typeface="Courier New" panose="02070309020205020404" pitchFamily="49" charset="0"/>
                <a:ea typeface="Arial Unicode MS" pitchFamily="2"/>
                <a:cs typeface="Courier New" panose="02070309020205020404" pitchFamily="49" charset="0"/>
              </a:rPr>
              <a:t>      package="com.androidbook.simplealtresources"</a:t>
            </a:r>
          </a:p>
          <a:p>
            <a:pPr lvl="0" hangingPunct="0"/>
            <a:r>
              <a:rPr lang="id-ID" dirty="0">
                <a:latin typeface="Courier New" panose="02070309020205020404" pitchFamily="49" charset="0"/>
                <a:ea typeface="Arial Unicode MS" pitchFamily="2"/>
                <a:cs typeface="Courier New" panose="02070309020205020404" pitchFamily="49" charset="0"/>
              </a:rPr>
              <a:t>      android:versionCode="1"</a:t>
            </a:r>
          </a:p>
          <a:p>
            <a:pPr lvl="0" hangingPunct="0"/>
            <a:r>
              <a:rPr lang="id-ID" dirty="0">
                <a:latin typeface="Courier New" panose="02070309020205020404" pitchFamily="49" charset="0"/>
                <a:ea typeface="Arial Unicode MS" pitchFamily="2"/>
                <a:cs typeface="Courier New" panose="02070309020205020404" pitchFamily="49" charset="0"/>
              </a:rPr>
              <a:t>      android:versionName="1.0"&gt;</a:t>
            </a:r>
          </a:p>
          <a:p>
            <a:pPr lvl="0" hangingPunct="0"/>
            <a:r>
              <a:rPr lang="id-ID" dirty="0">
                <a:latin typeface="Courier New" panose="02070309020205020404" pitchFamily="49" charset="0"/>
                <a:ea typeface="Arial Unicode MS" pitchFamily="2"/>
                <a:cs typeface="Courier New" panose="02070309020205020404" pitchFamily="49" charset="0"/>
              </a:rPr>
              <a:t>    </a:t>
            </a:r>
            <a:r>
              <a:rPr lang="id-ID" dirty="0">
                <a:solidFill>
                  <a:srgbClr val="0070C0"/>
                </a:solidFill>
                <a:latin typeface="Courier New" panose="02070309020205020404" pitchFamily="49" charset="0"/>
                <a:ea typeface="Arial Unicode MS" pitchFamily="2"/>
                <a:cs typeface="Courier New" panose="02070309020205020404" pitchFamily="49" charset="0"/>
              </a:rPr>
              <a:t>&lt;application android:icon="@drawable/icon"</a:t>
            </a:r>
          </a:p>
          <a:p>
            <a:pPr lvl="0" hangingPunct="0"/>
            <a:r>
              <a:rPr lang="id-ID" dirty="0">
                <a:solidFill>
                  <a:srgbClr val="0070C0"/>
                </a:solidFill>
                <a:latin typeface="Courier New" panose="02070309020205020404" pitchFamily="49" charset="0"/>
                <a:ea typeface="Arial Unicode MS" pitchFamily="2"/>
                <a:cs typeface="Courier New" panose="02070309020205020404" pitchFamily="49" charset="0"/>
              </a:rPr>
              <a:t>     android:label="@string/app_name" android:debuggable="true"&gt;</a:t>
            </a:r>
          </a:p>
          <a:p>
            <a:pPr lvl="0" hangingPunct="0"/>
            <a:r>
              <a:rPr lang="id-ID" dirty="0">
                <a:latin typeface="Courier New" panose="02070309020205020404" pitchFamily="49" charset="0"/>
                <a:ea typeface="Arial Unicode MS" pitchFamily="2"/>
                <a:cs typeface="Courier New" panose="02070309020205020404" pitchFamily="49" charset="0"/>
              </a:rPr>
              <a:t>        </a:t>
            </a:r>
            <a:r>
              <a:rPr lang="id-ID" dirty="0">
                <a:solidFill>
                  <a:srgbClr val="FF0000"/>
                </a:solidFill>
                <a:latin typeface="Courier New" panose="02070309020205020404" pitchFamily="49" charset="0"/>
                <a:ea typeface="Arial Unicode MS" pitchFamily="2"/>
                <a:cs typeface="Courier New" panose="02070309020205020404" pitchFamily="49" charset="0"/>
              </a:rPr>
              <a:t>&lt;activity android:name=".SimpleAltResourcesActivity"</a:t>
            </a:r>
          </a:p>
          <a:p>
            <a:pPr lvl="0" hangingPunct="0"/>
            <a:r>
              <a:rPr lang="id-ID" dirty="0">
                <a:solidFill>
                  <a:srgbClr val="FF0000"/>
                </a:solidFill>
                <a:latin typeface="Courier New" panose="02070309020205020404" pitchFamily="49" charset="0"/>
                <a:ea typeface="Arial Unicode MS" pitchFamily="2"/>
                <a:cs typeface="Courier New" panose="02070309020205020404" pitchFamily="49" charset="0"/>
              </a:rPr>
              <a:t>                  android:label="@string/app_name"&gt;</a:t>
            </a:r>
          </a:p>
          <a:p>
            <a:pPr lvl="0" hangingPunct="0"/>
            <a:r>
              <a:rPr lang="id-ID" dirty="0">
                <a:solidFill>
                  <a:srgbClr val="FF0000"/>
                </a:solidFill>
                <a:latin typeface="Courier New" panose="02070309020205020404" pitchFamily="49" charset="0"/>
                <a:ea typeface="Arial Unicode MS" pitchFamily="2"/>
                <a:cs typeface="Courier New" panose="02070309020205020404" pitchFamily="49" charset="0"/>
              </a:rPr>
              <a:t>            </a:t>
            </a:r>
            <a:r>
              <a:rPr lang="id-ID" dirty="0">
                <a:solidFill>
                  <a:schemeClr val="accent3">
                    <a:lumMod val="75000"/>
                  </a:schemeClr>
                </a:solidFill>
                <a:latin typeface="Courier New" panose="02070309020205020404" pitchFamily="49" charset="0"/>
                <a:ea typeface="Arial Unicode MS" pitchFamily="2"/>
                <a:cs typeface="Courier New" panose="02070309020205020404" pitchFamily="49" charset="0"/>
              </a:rPr>
              <a:t>&lt;intent-filter&gt;</a:t>
            </a:r>
          </a:p>
          <a:p>
            <a:pPr lvl="0" hangingPunct="0"/>
            <a:r>
              <a:rPr lang="id-ID" dirty="0">
                <a:solidFill>
                  <a:schemeClr val="accent3">
                    <a:lumMod val="75000"/>
                  </a:schemeClr>
                </a:solidFill>
                <a:latin typeface="Courier New" panose="02070309020205020404" pitchFamily="49" charset="0"/>
                <a:ea typeface="Arial Unicode MS" pitchFamily="2"/>
                <a:cs typeface="Courier New" panose="02070309020205020404" pitchFamily="49" charset="0"/>
              </a:rPr>
              <a:t>                &lt;action android:name="android.intent.action.MAIN" /&gt;</a:t>
            </a:r>
          </a:p>
          <a:p>
            <a:pPr lvl="0" hangingPunct="0"/>
            <a:r>
              <a:rPr lang="id-ID" dirty="0">
                <a:solidFill>
                  <a:schemeClr val="accent3">
                    <a:lumMod val="75000"/>
                  </a:schemeClr>
                </a:solidFill>
                <a:latin typeface="Courier New" panose="02070309020205020404" pitchFamily="49" charset="0"/>
                <a:ea typeface="Arial Unicode MS" pitchFamily="2"/>
                <a:cs typeface="Courier New" panose="02070309020205020404" pitchFamily="49" charset="0"/>
              </a:rPr>
              <a:t>                &lt;category android:name="android.intent.category.LAUNCHER" /&gt;</a:t>
            </a:r>
          </a:p>
          <a:p>
            <a:pPr lvl="0" hangingPunct="0"/>
            <a:r>
              <a:rPr lang="id-ID" dirty="0">
                <a:solidFill>
                  <a:schemeClr val="accent3">
                    <a:lumMod val="75000"/>
                  </a:schemeClr>
                </a:solidFill>
                <a:latin typeface="Courier New" panose="02070309020205020404" pitchFamily="49" charset="0"/>
                <a:ea typeface="Arial Unicode MS" pitchFamily="2"/>
                <a:cs typeface="Courier New" panose="02070309020205020404" pitchFamily="49" charset="0"/>
              </a:rPr>
              <a:t>            &lt;/intent-filter&gt;</a:t>
            </a:r>
          </a:p>
          <a:p>
            <a:pPr lvl="0" hangingPunct="0"/>
            <a:r>
              <a:rPr lang="id-ID" dirty="0">
                <a:solidFill>
                  <a:srgbClr val="FF0000"/>
                </a:solidFill>
                <a:latin typeface="Courier New" panose="02070309020205020404" pitchFamily="49" charset="0"/>
                <a:ea typeface="Arial Unicode MS" pitchFamily="2"/>
                <a:cs typeface="Courier New" panose="02070309020205020404" pitchFamily="49" charset="0"/>
              </a:rPr>
              <a:t>        &lt;/activity&gt;</a:t>
            </a:r>
          </a:p>
          <a:p>
            <a:pPr lvl="0" hangingPunct="0"/>
            <a:r>
              <a:rPr lang="id-ID" dirty="0">
                <a:solidFill>
                  <a:srgbClr val="0070C0"/>
                </a:solidFill>
                <a:latin typeface="Courier New" panose="02070309020205020404" pitchFamily="49" charset="0"/>
                <a:ea typeface="Arial Unicode MS" pitchFamily="2"/>
                <a:cs typeface="Courier New" panose="02070309020205020404" pitchFamily="49" charset="0"/>
              </a:rPr>
              <a:t>    &lt;/application&gt;</a:t>
            </a:r>
          </a:p>
          <a:p>
            <a:pPr lvl="0" hangingPunct="0"/>
            <a:r>
              <a:rPr lang="id-ID" dirty="0">
                <a:latin typeface="Courier New" panose="02070309020205020404" pitchFamily="49" charset="0"/>
                <a:ea typeface="Arial Unicode MS" pitchFamily="2"/>
                <a:cs typeface="Courier New" panose="02070309020205020404" pitchFamily="49" charset="0"/>
              </a:rPr>
              <a:t>    &lt;uses-sdk android:minSdkVersion="3" /&gt;</a:t>
            </a:r>
          </a:p>
          <a:p>
            <a:pPr lvl="0" hangingPunct="0"/>
            <a:r>
              <a:rPr lang="id-ID" dirty="0">
                <a:latin typeface="Courier New" panose="02070309020205020404" pitchFamily="49" charset="0"/>
                <a:ea typeface="Arial Unicode MS" pitchFamily="2"/>
                <a:cs typeface="Courier New" panose="02070309020205020404" pitchFamily="49" charset="0"/>
              </a:rPr>
              <a:t>&lt;/manifest&gt;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2E124D6-A5FD-4F49-8E14-ED63C4D88572}"/>
              </a:ext>
            </a:extLst>
          </p:cNvPr>
          <p:cNvSpPr/>
          <p:nvPr/>
        </p:nvSpPr>
        <p:spPr>
          <a:xfrm>
            <a:off x="3282615" y="5121255"/>
            <a:ext cx="8340425" cy="923330"/>
          </a:xfrm>
          <a:prstGeom prst="rect">
            <a:avLst/>
          </a:prstGeom>
          <a:noFill/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err="1">
                <a:ln/>
                <a:solidFill>
                  <a:schemeClr val="accent3"/>
                </a:solidFill>
                <a:effectLst/>
              </a:rPr>
              <a:t>Contoh</a:t>
            </a:r>
            <a:r>
              <a:rPr lang="en-US" sz="5400" b="1" cap="none" spc="0" dirty="0">
                <a:ln/>
                <a:solidFill>
                  <a:schemeClr val="accent3"/>
                </a:solidFill>
                <a:effectLst/>
              </a:rPr>
              <a:t> File Manifest.xml</a:t>
            </a:r>
          </a:p>
        </p:txBody>
      </p:sp>
    </p:spTree>
    <p:extLst>
      <p:ext uri="{BB962C8B-B14F-4D97-AF65-F5344CB8AC3E}">
        <p14:creationId xmlns:p14="http://schemas.microsoft.com/office/powerpoint/2010/main" val="4604218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D9E1A7-0060-44F1-85C0-1CC12FEE75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Tag Yang 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diperhatikan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A2D292-02EF-4B1E-9B3C-5D69C1729A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Application</a:t>
            </a:r>
          </a:p>
          <a:p>
            <a:r>
              <a:rPr lang="en-US" dirty="0"/>
              <a:t>Activity</a:t>
            </a:r>
          </a:p>
          <a:p>
            <a:r>
              <a:rPr lang="en-US" dirty="0"/>
              <a:t>Intent Filter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5147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014F25-A68A-48D7-A8D7-407C2E612F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Action/EVENT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44AA1C-F629-4C31-B209-E8307504040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08416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EA0F91-5369-4A8B-86CA-3F42F4C2DC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64FC77-07F9-4834-A80F-A91DA63427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Definisi</a:t>
            </a:r>
            <a:endParaRPr lang="en-US" dirty="0"/>
          </a:p>
          <a:p>
            <a:r>
              <a:rPr lang="en-US" dirty="0" err="1"/>
              <a:t>Penambahan</a:t>
            </a:r>
            <a:r>
              <a:rPr lang="en-US" dirty="0"/>
              <a:t> </a:t>
            </a:r>
            <a:r>
              <a:rPr lang="en-US" dirty="0" err="1"/>
              <a:t>Aksi</a:t>
            </a:r>
            <a:r>
              <a:rPr lang="en-US" dirty="0"/>
              <a:t>:</a:t>
            </a:r>
          </a:p>
          <a:p>
            <a:pPr lvl="1"/>
            <a:r>
              <a:rPr lang="en-US" dirty="0" err="1"/>
              <a:t>onClick</a:t>
            </a:r>
            <a:endParaRPr lang="en-US" dirty="0"/>
          </a:p>
          <a:p>
            <a:pPr lvl="1"/>
            <a:r>
              <a:rPr lang="en-US" dirty="0"/>
              <a:t>Anonymous Class</a:t>
            </a:r>
          </a:p>
          <a:p>
            <a:pPr lvl="1"/>
            <a:r>
              <a:rPr lang="en-US" dirty="0"/>
              <a:t>Implements </a:t>
            </a:r>
            <a:r>
              <a:rPr lang="en-US" dirty="0" err="1"/>
              <a:t>OnClickListener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60207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F600B82-C685-4330-A1CA-512E1F989514}"/>
              </a:ext>
            </a:extLst>
          </p:cNvPr>
          <p:cNvSpPr txBox="1"/>
          <p:nvPr/>
        </p:nvSpPr>
        <p:spPr>
          <a:xfrm>
            <a:off x="195190" y="382012"/>
            <a:ext cx="1029208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public class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MainActivity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extends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AppCompatActivity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@Override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protected void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onCreate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(Bundle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savedInstanceState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super.onCreate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savedInstanceState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setContentView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R.layout.activity_main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>
                <a:solidFill>
                  <a:schemeClr val="accent3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 void </a:t>
            </a:r>
            <a:r>
              <a:rPr lang="en-US" sz="1600" b="1" dirty="0" err="1">
                <a:solidFill>
                  <a:schemeClr val="accent3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aksiTombol</a:t>
            </a:r>
            <a:r>
              <a:rPr lang="en-US" sz="1600" b="1" dirty="0">
                <a:solidFill>
                  <a:schemeClr val="accent3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(View view){</a:t>
            </a:r>
          </a:p>
          <a:p>
            <a:r>
              <a:rPr lang="en-US" sz="1600" b="1" dirty="0">
                <a:solidFill>
                  <a:schemeClr val="accent3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600" b="1" dirty="0" err="1">
                <a:solidFill>
                  <a:schemeClr val="accent3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Toast.makeText</a:t>
            </a:r>
            <a:r>
              <a:rPr lang="en-US" sz="1600" b="1" dirty="0">
                <a:solidFill>
                  <a:schemeClr val="accent3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(MainActivity.this,"</a:t>
            </a:r>
            <a:r>
              <a:rPr lang="en-US" sz="1600" b="1" dirty="0" err="1">
                <a:solidFill>
                  <a:schemeClr val="accent3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Tampilkan</a:t>
            </a:r>
            <a:r>
              <a:rPr lang="en-US" sz="1600" b="1" dirty="0">
                <a:solidFill>
                  <a:schemeClr val="accent3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",</a:t>
            </a:r>
            <a:r>
              <a:rPr lang="en-US" sz="1600" b="1" dirty="0" err="1">
                <a:solidFill>
                  <a:schemeClr val="accent3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Toast.LENGTH_SHORT</a:t>
            </a:r>
            <a:r>
              <a:rPr lang="en-US" sz="1600" b="1" dirty="0">
                <a:solidFill>
                  <a:schemeClr val="accent3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).show();</a:t>
            </a:r>
          </a:p>
          <a:p>
            <a:r>
              <a:rPr lang="en-US" sz="1600" b="1" dirty="0">
                <a:solidFill>
                  <a:schemeClr val="accent3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B3CECBE-DEF5-4778-96EE-7374EE922083}"/>
              </a:ext>
            </a:extLst>
          </p:cNvPr>
          <p:cNvSpPr/>
          <p:nvPr/>
        </p:nvSpPr>
        <p:spPr>
          <a:xfrm>
            <a:off x="7286866" y="112375"/>
            <a:ext cx="4709944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4800" b="1" cap="none" spc="0" dirty="0" err="1">
                <a:ln/>
                <a:solidFill>
                  <a:schemeClr val="accent3"/>
                </a:solidFill>
                <a:effectLst/>
              </a:rPr>
              <a:t>Contoh</a:t>
            </a:r>
            <a:r>
              <a:rPr lang="en-US" sz="4800" b="1" cap="none" spc="0" dirty="0">
                <a:ln/>
                <a:solidFill>
                  <a:schemeClr val="accent3"/>
                </a:solidFill>
                <a:effectLst/>
              </a:rPr>
              <a:t> </a:t>
            </a:r>
            <a:r>
              <a:rPr lang="en-US" sz="4800" b="1" cap="none" spc="0" dirty="0" err="1">
                <a:ln/>
                <a:solidFill>
                  <a:schemeClr val="accent3"/>
                </a:solidFill>
                <a:effectLst/>
              </a:rPr>
              <a:t>onClick</a:t>
            </a:r>
            <a:endParaRPr lang="en-US" sz="48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C914488-ECE1-4E68-A116-70BA26EA5AB1}"/>
              </a:ext>
            </a:extLst>
          </p:cNvPr>
          <p:cNvSpPr txBox="1"/>
          <p:nvPr/>
        </p:nvSpPr>
        <p:spPr>
          <a:xfrm>
            <a:off x="4257040" y="3136602"/>
            <a:ext cx="7152640" cy="2585323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&lt;?xml version="1.0" encoding="utf-8"?&gt;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……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&lt;Button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android:id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="@+id/button"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b="1" dirty="0" err="1">
                <a:solidFill>
                  <a:schemeClr val="accent3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android:onClick</a:t>
            </a:r>
            <a:r>
              <a:rPr lang="en-US" b="1" dirty="0">
                <a:solidFill>
                  <a:schemeClr val="accent3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</a:t>
            </a:r>
            <a:r>
              <a:rPr lang="en-US" b="1" dirty="0" err="1">
                <a:solidFill>
                  <a:schemeClr val="accent3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aksiTombol</a:t>
            </a:r>
            <a:r>
              <a:rPr lang="en-US" b="1" dirty="0">
                <a:solidFill>
                  <a:schemeClr val="accent3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android:layout_width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="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match_parent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android:layout_height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="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wrap_content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android:text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="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Tombol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" /&gt;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……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20C5750-3426-4DFE-8844-A490FB54DA32}"/>
              </a:ext>
            </a:extLst>
          </p:cNvPr>
          <p:cNvSpPr txBox="1"/>
          <p:nvPr/>
        </p:nvSpPr>
        <p:spPr>
          <a:xfrm flipH="1">
            <a:off x="888999" y="4216400"/>
            <a:ext cx="226568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err="1">
                <a:solidFill>
                  <a:srgbClr val="FF0000"/>
                </a:solidFill>
              </a:rPr>
              <a:t>Pastikan</a:t>
            </a:r>
            <a:r>
              <a:rPr lang="en-US" i="1" dirty="0">
                <a:solidFill>
                  <a:srgbClr val="FF0000"/>
                </a:solidFill>
              </a:rPr>
              <a:t> </a:t>
            </a:r>
            <a:r>
              <a:rPr lang="en-US" i="1" dirty="0" err="1">
                <a:solidFill>
                  <a:srgbClr val="FF0000"/>
                </a:solidFill>
              </a:rPr>
              <a:t>nama</a:t>
            </a:r>
            <a:r>
              <a:rPr lang="en-US" i="1" dirty="0">
                <a:solidFill>
                  <a:srgbClr val="FF0000"/>
                </a:solidFill>
              </a:rPr>
              <a:t> method di Activity </a:t>
            </a:r>
            <a:r>
              <a:rPr lang="en-US" i="1" dirty="0" err="1">
                <a:solidFill>
                  <a:srgbClr val="FF0000"/>
                </a:solidFill>
              </a:rPr>
              <a:t>sama</a:t>
            </a:r>
            <a:r>
              <a:rPr lang="en-US" i="1" dirty="0">
                <a:solidFill>
                  <a:srgbClr val="FF0000"/>
                </a:solidFill>
              </a:rPr>
              <a:t> </a:t>
            </a:r>
            <a:r>
              <a:rPr lang="en-US" i="1" dirty="0" err="1">
                <a:solidFill>
                  <a:srgbClr val="FF0000"/>
                </a:solidFill>
              </a:rPr>
              <a:t>dengan</a:t>
            </a:r>
            <a:r>
              <a:rPr lang="en-US" i="1" dirty="0">
                <a:solidFill>
                  <a:srgbClr val="FF0000"/>
                </a:solidFill>
              </a:rPr>
              <a:t> </a:t>
            </a:r>
            <a:r>
              <a:rPr lang="en-US" i="1" dirty="0" err="1">
                <a:solidFill>
                  <a:srgbClr val="FF0000"/>
                </a:solidFill>
              </a:rPr>
              <a:t>penulisan</a:t>
            </a:r>
            <a:r>
              <a:rPr lang="en-US" i="1" dirty="0">
                <a:solidFill>
                  <a:srgbClr val="FF0000"/>
                </a:solidFill>
              </a:rPr>
              <a:t> </a:t>
            </a:r>
            <a:r>
              <a:rPr lang="en-US" i="1" dirty="0" err="1">
                <a:solidFill>
                  <a:srgbClr val="FF0000"/>
                </a:solidFill>
              </a:rPr>
              <a:t>onClick</a:t>
            </a:r>
            <a:r>
              <a:rPr lang="en-US" i="1" dirty="0">
                <a:solidFill>
                  <a:srgbClr val="FF0000"/>
                </a:solidFill>
              </a:rPr>
              <a:t> di XML layout</a:t>
            </a:r>
          </a:p>
        </p:txBody>
      </p:sp>
    </p:spTree>
    <p:extLst>
      <p:ext uri="{BB962C8B-B14F-4D97-AF65-F5344CB8AC3E}">
        <p14:creationId xmlns:p14="http://schemas.microsoft.com/office/powerpoint/2010/main" val="5321409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B81D87-3223-4692-8ED1-5083B3D413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Daftar </a:t>
            </a:r>
            <a:r>
              <a:rPr lang="en-US" dirty="0" err="1"/>
              <a:t>Materi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6F0C7D-FBBA-4AD3-99B3-FC479A2F3477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Resources</a:t>
            </a:r>
          </a:p>
          <a:p>
            <a:r>
              <a:rPr lang="en-US" dirty="0"/>
              <a:t>Activity</a:t>
            </a:r>
          </a:p>
          <a:p>
            <a:r>
              <a:rPr lang="en-US" dirty="0"/>
              <a:t>Layout</a:t>
            </a:r>
          </a:p>
          <a:p>
            <a:r>
              <a:rPr lang="en-US" dirty="0"/>
              <a:t>Style</a:t>
            </a:r>
          </a:p>
          <a:p>
            <a:r>
              <a:rPr lang="en-US" dirty="0"/>
              <a:t>Alert</a:t>
            </a:r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0D41299-CF6D-40AE-8A0D-4ADA0B5D23A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err="1"/>
              <a:t>Navigasi</a:t>
            </a:r>
            <a:r>
              <a:rPr lang="en-US" dirty="0"/>
              <a:t> (2x)</a:t>
            </a:r>
          </a:p>
          <a:p>
            <a:r>
              <a:rPr lang="en-US" dirty="0"/>
              <a:t>List</a:t>
            </a:r>
          </a:p>
          <a:p>
            <a:r>
              <a:rPr lang="en-US" dirty="0"/>
              <a:t>Shared Preferences</a:t>
            </a:r>
          </a:p>
          <a:p>
            <a:r>
              <a:rPr lang="en-US" dirty="0"/>
              <a:t>SQLite</a:t>
            </a:r>
          </a:p>
          <a:p>
            <a:r>
              <a:rPr lang="en-US" dirty="0" err="1"/>
              <a:t>Jaringan</a:t>
            </a:r>
            <a:r>
              <a:rPr lang="en-US" dirty="0"/>
              <a:t>/</a:t>
            </a:r>
            <a:r>
              <a:rPr lang="en-US" dirty="0" err="1"/>
              <a:t>Akses</a:t>
            </a:r>
            <a:r>
              <a:rPr lang="en-US" dirty="0"/>
              <a:t> HTTP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078383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8F0A5E8-F03B-49A1-BEE0-6A7F46F6CB2B}"/>
              </a:ext>
            </a:extLst>
          </p:cNvPr>
          <p:cNvSpPr txBox="1"/>
          <p:nvPr/>
        </p:nvSpPr>
        <p:spPr>
          <a:xfrm>
            <a:off x="304800" y="1899920"/>
            <a:ext cx="1141984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public class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MainActivity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extends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AppCompatActivity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@Override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protected void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onCreate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(Bundle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savedInstanceState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super.onCreate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savedInstanceState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setContentView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R.layout.activity_main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6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final Button </a:t>
            </a:r>
            <a:r>
              <a:rPr lang="en-US" sz="160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button</a:t>
            </a:r>
            <a:r>
              <a:rPr lang="en-US" sz="16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findViewById</a:t>
            </a:r>
            <a:r>
              <a:rPr lang="en-US" sz="16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R.id.button</a:t>
            </a:r>
            <a:r>
              <a:rPr lang="en-US" sz="16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60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button.setOnClickListener</a:t>
            </a:r>
            <a:r>
              <a:rPr lang="en-US" sz="16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b="1" dirty="0">
                <a:solidFill>
                  <a:schemeClr val="accent3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 </a:t>
            </a:r>
            <a:r>
              <a:rPr lang="en-US" sz="1600" b="1" dirty="0" err="1">
                <a:solidFill>
                  <a:schemeClr val="accent3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View.OnClickListener</a:t>
            </a:r>
            <a:r>
              <a:rPr lang="en-US" sz="1600" b="1" dirty="0">
                <a:solidFill>
                  <a:schemeClr val="accent3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 {</a:t>
            </a:r>
          </a:p>
          <a:p>
            <a:r>
              <a:rPr lang="en-US" sz="1600" b="1" dirty="0">
                <a:solidFill>
                  <a:schemeClr val="accent3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@Override</a:t>
            </a:r>
          </a:p>
          <a:p>
            <a:r>
              <a:rPr lang="en-US" sz="1600" b="1" dirty="0">
                <a:solidFill>
                  <a:schemeClr val="accent3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public void </a:t>
            </a:r>
            <a:r>
              <a:rPr lang="en-US" sz="1600" b="1" dirty="0" err="1">
                <a:solidFill>
                  <a:schemeClr val="accent3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onClick</a:t>
            </a:r>
            <a:r>
              <a:rPr lang="en-US" sz="1600" b="1" dirty="0">
                <a:solidFill>
                  <a:schemeClr val="accent3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(View v) {</a:t>
            </a:r>
          </a:p>
          <a:p>
            <a:r>
              <a:rPr lang="en-US" sz="1600" b="1" dirty="0">
                <a:solidFill>
                  <a:schemeClr val="accent3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</a:t>
            </a:r>
            <a:r>
              <a:rPr lang="en-US" sz="1600" b="1" dirty="0" err="1">
                <a:solidFill>
                  <a:schemeClr val="accent3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Toast.makeText</a:t>
            </a:r>
            <a:r>
              <a:rPr lang="en-US" sz="1600" b="1" dirty="0">
                <a:solidFill>
                  <a:schemeClr val="accent3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(MainActivity.this,”</a:t>
            </a:r>
            <a:r>
              <a:rPr lang="en-US" sz="1600" b="1" dirty="0" err="1">
                <a:solidFill>
                  <a:schemeClr val="accent3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Tampilkan</a:t>
            </a:r>
            <a:r>
              <a:rPr lang="en-US" sz="1600" b="1" dirty="0">
                <a:solidFill>
                  <a:schemeClr val="accent3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”,</a:t>
            </a:r>
            <a:r>
              <a:rPr lang="en-US" sz="1600" b="1" dirty="0" err="1">
                <a:solidFill>
                  <a:schemeClr val="accent3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Toast.LENGTH_SHORT</a:t>
            </a:r>
            <a:r>
              <a:rPr lang="en-US" sz="1600" b="1" dirty="0">
                <a:solidFill>
                  <a:schemeClr val="accent3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).show();</a:t>
            </a:r>
          </a:p>
          <a:p>
            <a:r>
              <a:rPr lang="en-US" sz="1600" b="1" dirty="0">
                <a:solidFill>
                  <a:schemeClr val="accent3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}</a:t>
            </a:r>
          </a:p>
          <a:p>
            <a:r>
              <a:rPr lang="en-US" sz="1600" b="1" dirty="0">
                <a:solidFill>
                  <a:schemeClr val="accent3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}</a:t>
            </a:r>
            <a:r>
              <a:rPr lang="en-US" sz="16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2750291-9022-4C0D-8A26-F921F8DFD15A}"/>
              </a:ext>
            </a:extLst>
          </p:cNvPr>
          <p:cNvSpPr/>
          <p:nvPr/>
        </p:nvSpPr>
        <p:spPr>
          <a:xfrm>
            <a:off x="3556000" y="510708"/>
            <a:ext cx="834937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4800" b="1" cap="none" spc="0" dirty="0" err="1">
                <a:ln/>
                <a:solidFill>
                  <a:schemeClr val="accent3"/>
                </a:solidFill>
                <a:effectLst/>
              </a:rPr>
              <a:t>Contoh</a:t>
            </a:r>
            <a:r>
              <a:rPr lang="en-US" sz="4800" b="1" cap="none" spc="0" dirty="0">
                <a:ln/>
                <a:solidFill>
                  <a:schemeClr val="accent3"/>
                </a:solidFill>
                <a:effectLst/>
              </a:rPr>
              <a:t> Anonymous Class</a:t>
            </a:r>
          </a:p>
        </p:txBody>
      </p:sp>
    </p:spTree>
    <p:extLst>
      <p:ext uri="{BB962C8B-B14F-4D97-AF65-F5344CB8AC3E}">
        <p14:creationId xmlns:p14="http://schemas.microsoft.com/office/powerpoint/2010/main" val="6378646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917EB42-2991-4629-B733-AE43DCE39AF1}"/>
              </a:ext>
            </a:extLst>
          </p:cNvPr>
          <p:cNvSpPr txBox="1"/>
          <p:nvPr/>
        </p:nvSpPr>
        <p:spPr>
          <a:xfrm>
            <a:off x="396240" y="1747520"/>
            <a:ext cx="1054608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public class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MainActivity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extends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AppCompatActivity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chemeClr val="accent3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implements </a:t>
            </a:r>
            <a:r>
              <a:rPr lang="en-US" sz="1600" b="1" dirty="0" err="1">
                <a:solidFill>
                  <a:schemeClr val="accent3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View.OnClickListener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@Override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protected void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onCreate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(Bundle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savedInstanceState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super.onCreate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savedInstanceState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setContentView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R.layout.activity_main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b="1" dirty="0">
                <a:solidFill>
                  <a:schemeClr val="accent3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600" b="1" dirty="0" err="1">
                <a:solidFill>
                  <a:schemeClr val="accent3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tombolCari</a:t>
            </a:r>
            <a:r>
              <a:rPr lang="en-US" sz="1600" b="1" dirty="0">
                <a:solidFill>
                  <a:schemeClr val="accent3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b="1" dirty="0" err="1">
                <a:solidFill>
                  <a:schemeClr val="accent3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findViewById</a:t>
            </a:r>
            <a:r>
              <a:rPr lang="en-US" sz="1600" b="1" dirty="0">
                <a:solidFill>
                  <a:schemeClr val="accent3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b="1" dirty="0" err="1">
                <a:solidFill>
                  <a:schemeClr val="accent3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R.id.tombol_cari</a:t>
            </a:r>
            <a:r>
              <a:rPr lang="en-US" sz="1600" b="1" dirty="0">
                <a:solidFill>
                  <a:schemeClr val="accent3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b="1" dirty="0">
                <a:solidFill>
                  <a:schemeClr val="accent3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600" b="1" dirty="0" err="1">
                <a:solidFill>
                  <a:schemeClr val="accent3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tombolCari.setOnClickListener</a:t>
            </a:r>
            <a:r>
              <a:rPr lang="en-US" sz="1600" b="1" dirty="0">
                <a:solidFill>
                  <a:schemeClr val="accent3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(this);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>
                <a:solidFill>
                  <a:schemeClr val="accent3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@Override</a:t>
            </a:r>
          </a:p>
          <a:p>
            <a:r>
              <a:rPr lang="en-US" sz="1600" b="1" dirty="0">
                <a:solidFill>
                  <a:schemeClr val="accent3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public void </a:t>
            </a:r>
            <a:r>
              <a:rPr lang="en-US" sz="1600" b="1" dirty="0" err="1">
                <a:solidFill>
                  <a:schemeClr val="accent3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onClick</a:t>
            </a:r>
            <a:r>
              <a:rPr lang="en-US" sz="1600" b="1" dirty="0">
                <a:solidFill>
                  <a:schemeClr val="accent3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(View v) {</a:t>
            </a:r>
          </a:p>
          <a:p>
            <a:r>
              <a:rPr lang="en-US" sz="1600" b="1" dirty="0">
                <a:solidFill>
                  <a:schemeClr val="accent3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if(</a:t>
            </a:r>
            <a:r>
              <a:rPr lang="en-US" sz="1600" b="1" dirty="0" err="1">
                <a:solidFill>
                  <a:schemeClr val="accent3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v.getId</a:t>
            </a:r>
            <a:r>
              <a:rPr lang="en-US" sz="1600" b="1" dirty="0">
                <a:solidFill>
                  <a:schemeClr val="accent3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()==</a:t>
            </a:r>
            <a:r>
              <a:rPr lang="en-US" sz="1600" b="1" dirty="0" err="1">
                <a:solidFill>
                  <a:schemeClr val="accent3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R.id.tombol_cari</a:t>
            </a:r>
            <a:r>
              <a:rPr lang="en-US" sz="1600" b="1" dirty="0">
                <a:solidFill>
                  <a:schemeClr val="accent3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){</a:t>
            </a:r>
          </a:p>
          <a:p>
            <a:r>
              <a:rPr lang="en-US" sz="1600" b="1" dirty="0">
                <a:solidFill>
                  <a:schemeClr val="accent3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US" sz="1600" b="1" dirty="0" err="1">
                <a:solidFill>
                  <a:schemeClr val="accent3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Toast.makeText</a:t>
            </a:r>
            <a:r>
              <a:rPr lang="en-US" sz="1600" b="1" dirty="0">
                <a:solidFill>
                  <a:schemeClr val="accent3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(this,”</a:t>
            </a:r>
            <a:r>
              <a:rPr lang="en-US" sz="1600" b="1" dirty="0" err="1">
                <a:solidFill>
                  <a:schemeClr val="accent3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Tampilkan</a:t>
            </a:r>
            <a:r>
              <a:rPr lang="en-US" sz="1600" b="1" dirty="0">
                <a:solidFill>
                  <a:schemeClr val="accent3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”,</a:t>
            </a:r>
            <a:r>
              <a:rPr lang="en-US" sz="1600" b="1" dirty="0" err="1">
                <a:solidFill>
                  <a:schemeClr val="accent3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Toast.LENGTH_SHORT</a:t>
            </a:r>
            <a:r>
              <a:rPr lang="en-US" sz="1600" b="1" dirty="0">
                <a:solidFill>
                  <a:schemeClr val="accent3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).show();</a:t>
            </a:r>
          </a:p>
          <a:p>
            <a:r>
              <a:rPr lang="en-US" sz="1600" b="1" dirty="0">
                <a:solidFill>
                  <a:schemeClr val="accent3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}</a:t>
            </a:r>
          </a:p>
          <a:p>
            <a:r>
              <a:rPr lang="en-US" sz="1600" b="1" dirty="0">
                <a:solidFill>
                  <a:schemeClr val="accent3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BE40B17-31B6-445F-9BE0-2EFA46CBE1CA}"/>
              </a:ext>
            </a:extLst>
          </p:cNvPr>
          <p:cNvSpPr/>
          <p:nvPr/>
        </p:nvSpPr>
        <p:spPr>
          <a:xfrm>
            <a:off x="652041" y="437495"/>
            <a:ext cx="10887917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4800" b="1" cap="none" spc="0" dirty="0" err="1">
                <a:ln/>
                <a:solidFill>
                  <a:schemeClr val="accent3"/>
                </a:solidFill>
                <a:effectLst/>
              </a:rPr>
              <a:t>Contoh</a:t>
            </a:r>
            <a:r>
              <a:rPr lang="en-US" sz="4800" b="1" cap="none" spc="0" dirty="0">
                <a:ln/>
                <a:solidFill>
                  <a:schemeClr val="accent3"/>
                </a:solidFill>
                <a:effectLst/>
              </a:rPr>
              <a:t> Implements </a:t>
            </a:r>
            <a:r>
              <a:rPr lang="en-US" sz="4800" b="1" cap="none" spc="0" dirty="0" err="1">
                <a:ln/>
                <a:solidFill>
                  <a:schemeClr val="accent3"/>
                </a:solidFill>
                <a:effectLst/>
              </a:rPr>
              <a:t>onClickListener</a:t>
            </a:r>
            <a:r>
              <a:rPr lang="en-US" sz="4800" b="1" cap="none" spc="0" dirty="0">
                <a:ln/>
                <a:solidFill>
                  <a:schemeClr val="accent3"/>
                </a:solidFill>
                <a:effectLst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0786207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4106E2-B5C9-40EC-B379-38F3D99394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Event Pada Tombol Fisik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2AEADA-3AB1-48F4-9B39-2077804FA4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mengirimkan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KeyEvent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callback </a:t>
            </a:r>
            <a:r>
              <a:rPr lang="en-US" dirty="0" err="1"/>
              <a:t>terkait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activity/view yang </a:t>
            </a:r>
            <a:r>
              <a:rPr lang="en-US" dirty="0" err="1"/>
              <a:t>sedang</a:t>
            </a:r>
            <a:r>
              <a:rPr lang="en-US" dirty="0"/>
              <a:t> </a:t>
            </a:r>
            <a:r>
              <a:rPr lang="en-US" dirty="0" err="1"/>
              <a:t>terfokus</a:t>
            </a:r>
            <a:r>
              <a:rPr lang="en-US" dirty="0"/>
              <a:t>.</a:t>
            </a:r>
          </a:p>
          <a:p>
            <a:r>
              <a:rPr lang="en-US" dirty="0" err="1"/>
              <a:t>Metode</a:t>
            </a:r>
            <a:r>
              <a:rPr lang="en-US" dirty="0"/>
              <a:t> callback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:</a:t>
            </a:r>
          </a:p>
          <a:p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tekanan</a:t>
            </a:r>
            <a:r>
              <a:rPr lang="en-US" dirty="0"/>
              <a:t> </a:t>
            </a:r>
            <a:r>
              <a:rPr lang="en-US" dirty="0" err="1"/>
              <a:t>tombol</a:t>
            </a:r>
            <a:r>
              <a:rPr lang="en-US" dirty="0"/>
              <a:t> </a:t>
            </a:r>
            <a:r>
              <a:rPr lang="en-US" dirty="0" err="1"/>
              <a:t>fisik</a:t>
            </a:r>
            <a:r>
              <a:rPr lang="en-US" dirty="0"/>
              <a:t>: </a:t>
            </a:r>
            <a:r>
              <a:rPr lang="en-US" dirty="0" err="1"/>
              <a:t>onKeyUp</a:t>
            </a:r>
            <a:r>
              <a:rPr lang="en-US" dirty="0"/>
              <a:t>(), </a:t>
            </a:r>
            <a:r>
              <a:rPr lang="en-US" dirty="0" err="1"/>
              <a:t>onKeyDown</a:t>
            </a:r>
            <a:r>
              <a:rPr lang="en-US" dirty="0"/>
              <a:t>(), </a:t>
            </a:r>
            <a:r>
              <a:rPr lang="en-US" dirty="0" err="1"/>
              <a:t>onLongKeyPress</a:t>
            </a:r>
            <a:r>
              <a:rPr lang="en-US" dirty="0"/>
              <a:t>()</a:t>
            </a:r>
          </a:p>
          <a:p>
            <a:r>
              <a:rPr lang="en-US" dirty="0" err="1"/>
              <a:t>Untuk</a:t>
            </a:r>
            <a:r>
              <a:rPr lang="en-US" dirty="0"/>
              <a:t> trackball </a:t>
            </a:r>
            <a:r>
              <a:rPr lang="en-US" dirty="0" err="1"/>
              <a:t>dan</a:t>
            </a:r>
            <a:r>
              <a:rPr lang="en-US" dirty="0"/>
              <a:t> touch screen: </a:t>
            </a:r>
            <a:r>
              <a:rPr lang="en-US" dirty="0" err="1"/>
              <a:t>onTrackballEvent</a:t>
            </a:r>
            <a:r>
              <a:rPr lang="en-US" dirty="0"/>
              <a:t>(), </a:t>
            </a:r>
            <a:r>
              <a:rPr lang="en-US" dirty="0" err="1"/>
              <a:t>onTouchEvent</a:t>
            </a:r>
            <a:r>
              <a:rPr lang="en-US" dirty="0"/>
              <a:t>()</a:t>
            </a:r>
          </a:p>
          <a:p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perubahan</a:t>
            </a:r>
            <a:r>
              <a:rPr lang="en-US" dirty="0"/>
              <a:t> state </a:t>
            </a:r>
            <a:r>
              <a:rPr lang="en-US" dirty="0" err="1"/>
              <a:t>fokus</a:t>
            </a:r>
            <a:r>
              <a:rPr lang="en-US" dirty="0"/>
              <a:t>: </a:t>
            </a:r>
            <a:r>
              <a:rPr lang="en-US" dirty="0" err="1"/>
              <a:t>onFocusChanged</a:t>
            </a:r>
            <a:r>
              <a:rPr lang="en-US" dirty="0"/>
              <a:t>()</a:t>
            </a:r>
          </a:p>
          <a:p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mengkonsumsi</a:t>
            </a:r>
            <a:r>
              <a:rPr lang="en-US" dirty="0"/>
              <a:t> event (return True)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metode-metode</a:t>
            </a:r>
            <a:r>
              <a:rPr lang="en-US" dirty="0"/>
              <a:t> di </a:t>
            </a:r>
            <a:r>
              <a:rPr lang="en-US" dirty="0" err="1"/>
              <a:t>atas</a:t>
            </a:r>
            <a:r>
              <a:rPr lang="en-US" dirty="0"/>
              <a:t>, event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diteruskan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komponen</a:t>
            </a:r>
            <a:r>
              <a:rPr lang="en-US" dirty="0"/>
              <a:t> lain.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806849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9A0C44-41F2-496F-ADBC-E1864415A9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Daftar </a:t>
            </a:r>
            <a:r>
              <a:rPr lang="en-US" dirty="0" err="1"/>
              <a:t>Kunci</a:t>
            </a:r>
            <a:r>
              <a:rPr lang="en-US" dirty="0"/>
              <a:t> </a:t>
            </a:r>
            <a:r>
              <a:rPr lang="en-US" dirty="0" err="1"/>
              <a:t>Fisik</a:t>
            </a:r>
            <a:endParaRPr lang="en-US" dirty="0"/>
          </a:p>
        </p:txBody>
      </p:sp>
      <p:graphicFrame>
        <p:nvGraphicFramePr>
          <p:cNvPr id="4" name="Table Placeholder 2">
            <a:extLst>
              <a:ext uri="{FF2B5EF4-FFF2-40B4-BE49-F238E27FC236}">
                <a16:creationId xmlns:a16="http://schemas.microsoft.com/office/drawing/2014/main" id="{42F386CD-1B9B-403F-9206-D5C1B433AC0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10093462"/>
              </p:ext>
            </p:extLst>
          </p:nvPr>
        </p:nvGraphicFramePr>
        <p:xfrm>
          <a:off x="2339657" y="1861426"/>
          <a:ext cx="7505913" cy="4256907"/>
        </p:xfrm>
        <a:graphic>
          <a:graphicData uri="http://schemas.openxmlformats.org/drawingml/2006/table">
            <a:tbl>
              <a:tblPr firstRow="1" bandRow="1"/>
              <a:tblGrid>
                <a:gridCol w="2821698">
                  <a:extLst>
                    <a:ext uri="{9D8B030D-6E8A-4147-A177-3AD203B41FA5}">
                      <a16:colId xmlns:a16="http://schemas.microsoft.com/office/drawing/2014/main" val="2337659614"/>
                    </a:ext>
                  </a:extLst>
                </a:gridCol>
                <a:gridCol w="4684215">
                  <a:extLst>
                    <a:ext uri="{9D8B030D-6E8A-4147-A177-3AD203B41FA5}">
                      <a16:colId xmlns:a16="http://schemas.microsoft.com/office/drawing/2014/main" val="1562571217"/>
                    </a:ext>
                  </a:extLst>
                </a:gridCol>
              </a:tblGrid>
              <a:tr h="304160">
                <a:tc>
                  <a:txBody>
                    <a:bodyPr/>
                    <a:lstStyle/>
                    <a:p>
                      <a:pPr marL="0" marR="0" lvl="0" indent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id-ID" sz="1500" b="1" i="0" u="none" strike="noStrike" kern="1200">
                          <a:ln>
                            <a:noFill/>
                          </a:ln>
                          <a:latin typeface="Universalis ADF Std" pitchFamily="18"/>
                          <a:ea typeface="Arial Unicode MS" pitchFamily="2"/>
                          <a:cs typeface="Mangal" pitchFamily="2"/>
                        </a:rPr>
                        <a:t>Tombol fisik</a:t>
                      </a:r>
                    </a:p>
                  </a:txBody>
                  <a:tcPr marL="82953" marR="82953" marT="41476" marB="41476"/>
                </a:tc>
                <a:tc>
                  <a:txBody>
                    <a:bodyPr/>
                    <a:lstStyle/>
                    <a:p>
                      <a:pPr marL="0" marR="0" lvl="0" indent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id-ID" sz="1500" b="1" i="0" u="none" strike="noStrike" kern="1200">
                          <a:ln>
                            <a:noFill/>
                          </a:ln>
                          <a:latin typeface="Universalis ADF Std" pitchFamily="18"/>
                          <a:ea typeface="Arial Unicode MS" pitchFamily="2"/>
                          <a:cs typeface="Mangal" pitchFamily="2"/>
                        </a:rPr>
                        <a:t>KeyEvent</a:t>
                      </a:r>
                    </a:p>
                  </a:txBody>
                  <a:tcPr marL="82953" marR="82953" marT="41476" marB="41476"/>
                </a:tc>
                <a:extLst>
                  <a:ext uri="{0D108BD9-81ED-4DB2-BD59-A6C34878D82A}">
                    <a16:rowId xmlns:a16="http://schemas.microsoft.com/office/drawing/2014/main" val="3857316289"/>
                  </a:ext>
                </a:extLst>
              </a:tr>
              <a:tr h="304160">
                <a:tc>
                  <a:txBody>
                    <a:bodyPr/>
                    <a:lstStyle/>
                    <a:p>
                      <a:pPr marL="0" marR="0" lvl="0" indent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id-ID" sz="1500" b="0" i="0" u="none" strike="noStrike" kern="1200">
                          <a:ln>
                            <a:noFill/>
                          </a:ln>
                          <a:latin typeface="Universalis ADF Std" pitchFamily="18"/>
                          <a:ea typeface="Arial Unicode MS" pitchFamily="2"/>
                          <a:cs typeface="Mangal" pitchFamily="2"/>
                        </a:rPr>
                        <a:t>Power</a:t>
                      </a:r>
                    </a:p>
                  </a:txBody>
                  <a:tcPr marL="82953" marR="82953" marT="41476" marB="41476"/>
                </a:tc>
                <a:tc>
                  <a:txBody>
                    <a:bodyPr/>
                    <a:lstStyle/>
                    <a:p>
                      <a:pPr marL="0" marR="0" lvl="0" indent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id-ID" sz="1500" b="0" i="0" u="none" strike="noStrike" kern="1200">
                          <a:ln>
                            <a:noFill/>
                          </a:ln>
                          <a:latin typeface="Universalis ADF Std" pitchFamily="18"/>
                          <a:ea typeface="Arial Unicode MS" pitchFamily="2"/>
                          <a:cs typeface="Mangal" pitchFamily="2"/>
                        </a:rPr>
                        <a:t>KEYCODE_POWER</a:t>
                      </a:r>
                    </a:p>
                  </a:txBody>
                  <a:tcPr marL="82953" marR="82953" marT="41476" marB="41476"/>
                </a:tc>
                <a:extLst>
                  <a:ext uri="{0D108BD9-81ED-4DB2-BD59-A6C34878D82A}">
                    <a16:rowId xmlns:a16="http://schemas.microsoft.com/office/drawing/2014/main" val="2303897440"/>
                  </a:ext>
                </a:extLst>
              </a:tr>
              <a:tr h="304160">
                <a:tc>
                  <a:txBody>
                    <a:bodyPr/>
                    <a:lstStyle/>
                    <a:p>
                      <a:pPr marL="0" marR="0" lvl="0" indent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id-ID" sz="1500" b="0" i="0" u="none" strike="noStrike" kern="1200">
                          <a:ln>
                            <a:noFill/>
                          </a:ln>
                          <a:latin typeface="Universalis ADF Std" pitchFamily="18"/>
                          <a:ea typeface="Arial Unicode MS" pitchFamily="2"/>
                          <a:cs typeface="Mangal" pitchFamily="2"/>
                        </a:rPr>
                        <a:t>Back</a:t>
                      </a:r>
                    </a:p>
                  </a:txBody>
                  <a:tcPr marL="82953" marR="82953" marT="41476" marB="41476"/>
                </a:tc>
                <a:tc>
                  <a:txBody>
                    <a:bodyPr/>
                    <a:lstStyle/>
                    <a:p>
                      <a:pPr marL="0" marR="0" lvl="0" indent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id-ID" sz="1500" b="0" i="0" u="none" strike="noStrike" kern="1200">
                          <a:ln>
                            <a:noFill/>
                          </a:ln>
                          <a:latin typeface="Universalis ADF Std" pitchFamily="18"/>
                          <a:ea typeface="Arial Unicode MS" pitchFamily="2"/>
                          <a:cs typeface="Mangal" pitchFamily="2"/>
                        </a:rPr>
                        <a:t>KEYCODE_BACK</a:t>
                      </a:r>
                    </a:p>
                  </a:txBody>
                  <a:tcPr marL="82953" marR="82953" marT="41476" marB="41476"/>
                </a:tc>
                <a:extLst>
                  <a:ext uri="{0D108BD9-81ED-4DB2-BD59-A6C34878D82A}">
                    <a16:rowId xmlns:a16="http://schemas.microsoft.com/office/drawing/2014/main" val="656804362"/>
                  </a:ext>
                </a:extLst>
              </a:tr>
              <a:tr h="304160">
                <a:tc>
                  <a:txBody>
                    <a:bodyPr/>
                    <a:lstStyle/>
                    <a:p>
                      <a:pPr marL="0" marR="0" lvl="0" indent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id-ID" sz="1500" b="0" i="0" u="none" strike="noStrike" kern="1200">
                          <a:ln>
                            <a:noFill/>
                          </a:ln>
                          <a:latin typeface="Universalis ADF Std" pitchFamily="18"/>
                          <a:ea typeface="Arial Unicode MS" pitchFamily="2"/>
                          <a:cs typeface="Mangal" pitchFamily="2"/>
                        </a:rPr>
                        <a:t>Menu</a:t>
                      </a:r>
                    </a:p>
                  </a:txBody>
                  <a:tcPr marL="82953" marR="82953" marT="41476" marB="41476"/>
                </a:tc>
                <a:tc>
                  <a:txBody>
                    <a:bodyPr/>
                    <a:lstStyle/>
                    <a:p>
                      <a:pPr marL="0" marR="0" lvl="0" indent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id-ID" sz="1500" b="0" i="0" u="none" strike="noStrike" kern="1200">
                          <a:ln>
                            <a:noFill/>
                          </a:ln>
                          <a:latin typeface="Universalis ADF Std" pitchFamily="18"/>
                          <a:ea typeface="Arial Unicode MS" pitchFamily="2"/>
                          <a:cs typeface="Mangal" pitchFamily="2"/>
                        </a:rPr>
                        <a:t>KEYCODE_MENU</a:t>
                      </a:r>
                    </a:p>
                  </a:txBody>
                  <a:tcPr marL="82953" marR="82953" marT="41476" marB="41476"/>
                </a:tc>
                <a:extLst>
                  <a:ext uri="{0D108BD9-81ED-4DB2-BD59-A6C34878D82A}">
                    <a16:rowId xmlns:a16="http://schemas.microsoft.com/office/drawing/2014/main" val="2737838242"/>
                  </a:ext>
                </a:extLst>
              </a:tr>
              <a:tr h="304160">
                <a:tc>
                  <a:txBody>
                    <a:bodyPr/>
                    <a:lstStyle/>
                    <a:p>
                      <a:pPr marL="0" marR="0" lvl="0" indent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id-ID" sz="1500" b="0" i="0" u="none" strike="noStrike" kern="1200" dirty="0">
                          <a:ln>
                            <a:noFill/>
                          </a:ln>
                          <a:latin typeface="Universalis ADF Std" pitchFamily="18"/>
                          <a:ea typeface="Arial Unicode MS" pitchFamily="2"/>
                          <a:cs typeface="Mangal" pitchFamily="2"/>
                        </a:rPr>
                        <a:t>Home</a:t>
                      </a:r>
                    </a:p>
                  </a:txBody>
                  <a:tcPr marL="82953" marR="82953" marT="41476" marB="41476"/>
                </a:tc>
                <a:tc>
                  <a:txBody>
                    <a:bodyPr/>
                    <a:lstStyle/>
                    <a:p>
                      <a:pPr marL="0" marR="0" lvl="0" indent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id-ID" sz="1500" b="0" i="0" u="none" strike="noStrike" kern="1200">
                          <a:ln>
                            <a:noFill/>
                          </a:ln>
                          <a:latin typeface="Universalis ADF Std" pitchFamily="18"/>
                          <a:ea typeface="Arial Unicode MS" pitchFamily="2"/>
                          <a:cs typeface="Mangal" pitchFamily="2"/>
                        </a:rPr>
                        <a:t>KEYCODE_HOME</a:t>
                      </a:r>
                    </a:p>
                  </a:txBody>
                  <a:tcPr marL="82953" marR="82953" marT="41476" marB="41476"/>
                </a:tc>
                <a:extLst>
                  <a:ext uri="{0D108BD9-81ED-4DB2-BD59-A6C34878D82A}">
                    <a16:rowId xmlns:a16="http://schemas.microsoft.com/office/drawing/2014/main" val="2778084440"/>
                  </a:ext>
                </a:extLst>
              </a:tr>
              <a:tr h="304160">
                <a:tc>
                  <a:txBody>
                    <a:bodyPr/>
                    <a:lstStyle/>
                    <a:p>
                      <a:pPr marL="0" marR="0" lvl="0" indent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id-ID" sz="1500" b="0" i="0" u="none" strike="noStrike" kern="1200">
                          <a:ln>
                            <a:noFill/>
                          </a:ln>
                          <a:latin typeface="Universalis ADF Std" pitchFamily="18"/>
                          <a:ea typeface="Arial Unicode MS" pitchFamily="2"/>
                          <a:cs typeface="Mangal" pitchFamily="2"/>
                        </a:rPr>
                        <a:t>Search</a:t>
                      </a:r>
                    </a:p>
                  </a:txBody>
                  <a:tcPr marL="82953" marR="82953" marT="41476" marB="41476"/>
                </a:tc>
                <a:tc>
                  <a:txBody>
                    <a:bodyPr/>
                    <a:lstStyle/>
                    <a:p>
                      <a:pPr marL="0" marR="0" lvl="0" indent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id-ID" sz="1500" b="0" i="0" u="none" strike="noStrike" kern="1200">
                          <a:ln>
                            <a:noFill/>
                          </a:ln>
                          <a:latin typeface="Universalis ADF Std" pitchFamily="18"/>
                          <a:ea typeface="Arial Unicode MS" pitchFamily="2"/>
                          <a:cs typeface="Mangal" pitchFamily="2"/>
                        </a:rPr>
                        <a:t>KEYCODE_SEARCH</a:t>
                      </a:r>
                    </a:p>
                  </a:txBody>
                  <a:tcPr marL="82953" marR="82953" marT="41476" marB="41476"/>
                </a:tc>
                <a:extLst>
                  <a:ext uri="{0D108BD9-81ED-4DB2-BD59-A6C34878D82A}">
                    <a16:rowId xmlns:a16="http://schemas.microsoft.com/office/drawing/2014/main" val="1438418481"/>
                  </a:ext>
                </a:extLst>
              </a:tr>
              <a:tr h="304160">
                <a:tc>
                  <a:txBody>
                    <a:bodyPr/>
                    <a:lstStyle/>
                    <a:p>
                      <a:pPr marL="0" marR="0" lvl="0" indent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id-ID" sz="1500" b="0" i="0" u="none" strike="noStrike" kern="1200">
                          <a:ln>
                            <a:noFill/>
                          </a:ln>
                          <a:latin typeface="Universalis ADF Std" pitchFamily="18"/>
                          <a:ea typeface="Arial Unicode MS" pitchFamily="2"/>
                          <a:cs typeface="Mangal" pitchFamily="2"/>
                        </a:rPr>
                        <a:t>Camera</a:t>
                      </a:r>
                    </a:p>
                  </a:txBody>
                  <a:tcPr marL="82953" marR="82953" marT="41476" marB="41476"/>
                </a:tc>
                <a:tc>
                  <a:txBody>
                    <a:bodyPr/>
                    <a:lstStyle/>
                    <a:p>
                      <a:pPr marL="0" marR="0" lvl="0" indent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id-ID" sz="1500" b="0" i="0" u="none" strike="noStrike" kern="1200">
                          <a:ln>
                            <a:noFill/>
                          </a:ln>
                          <a:latin typeface="Universalis ADF Std" pitchFamily="18"/>
                          <a:ea typeface="Arial Unicode MS" pitchFamily="2"/>
                          <a:cs typeface="Mangal" pitchFamily="2"/>
                        </a:rPr>
                        <a:t>KEYCODE_CAMERA</a:t>
                      </a:r>
                    </a:p>
                  </a:txBody>
                  <a:tcPr marL="82953" marR="82953" marT="41476" marB="41476"/>
                </a:tc>
                <a:extLst>
                  <a:ext uri="{0D108BD9-81ED-4DB2-BD59-A6C34878D82A}">
                    <a16:rowId xmlns:a16="http://schemas.microsoft.com/office/drawing/2014/main" val="4133729077"/>
                  </a:ext>
                </a:extLst>
              </a:tr>
              <a:tr h="455587">
                <a:tc>
                  <a:txBody>
                    <a:bodyPr/>
                    <a:lstStyle/>
                    <a:p>
                      <a:pPr marL="0" marR="0" lvl="0" indent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id-ID" sz="1500" b="0" i="0" u="none" strike="noStrike" kern="1200">
                          <a:ln>
                            <a:noFill/>
                          </a:ln>
                          <a:latin typeface="Universalis ADF Std" pitchFamily="18"/>
                          <a:ea typeface="Arial Unicode MS" pitchFamily="2"/>
                          <a:cs typeface="Mangal" pitchFamily="2"/>
                        </a:rPr>
                        <a:t>Volume</a:t>
                      </a:r>
                    </a:p>
                  </a:txBody>
                  <a:tcPr marL="82953" marR="82953" marT="41476" marB="41476"/>
                </a:tc>
                <a:tc>
                  <a:txBody>
                    <a:bodyPr/>
                    <a:lstStyle/>
                    <a:p>
                      <a:pPr marL="0" marR="0" lvl="0" indent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id-ID" sz="1500" b="0" i="0" u="none" strike="noStrike" kern="1200">
                          <a:ln>
                            <a:noFill/>
                          </a:ln>
                          <a:latin typeface="Universalis ADF Std" pitchFamily="18"/>
                          <a:ea typeface="Arial Unicode MS" pitchFamily="2"/>
                          <a:cs typeface="Mangal" pitchFamily="2"/>
                        </a:rPr>
                        <a:t>KEYCODE_VOLUME_UP, KEYCODE_VOLUME_DOWN</a:t>
                      </a:r>
                    </a:p>
                  </a:txBody>
                  <a:tcPr marL="82953" marR="82953" marT="41476" marB="41476"/>
                </a:tc>
                <a:extLst>
                  <a:ext uri="{0D108BD9-81ED-4DB2-BD59-A6C34878D82A}">
                    <a16:rowId xmlns:a16="http://schemas.microsoft.com/office/drawing/2014/main" val="3754652971"/>
                  </a:ext>
                </a:extLst>
              </a:tr>
              <a:tr h="746574">
                <a:tc>
                  <a:txBody>
                    <a:bodyPr/>
                    <a:lstStyle/>
                    <a:p>
                      <a:pPr marL="0" marR="0" lvl="0" indent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id-ID" sz="1500" b="0" i="0" u="none" strike="noStrike" kern="1200">
                          <a:ln>
                            <a:noFill/>
                          </a:ln>
                          <a:latin typeface="Universalis ADF Std" pitchFamily="18"/>
                          <a:ea typeface="Arial Unicode MS" pitchFamily="2"/>
                          <a:cs typeface="Mangal" pitchFamily="2"/>
                        </a:rPr>
                        <a:t>DPAD</a:t>
                      </a:r>
                    </a:p>
                  </a:txBody>
                  <a:tcPr marL="82953" marR="82953" marT="41476" marB="41476"/>
                </a:tc>
                <a:tc>
                  <a:txBody>
                    <a:bodyPr/>
                    <a:lstStyle/>
                    <a:p>
                      <a:pPr marL="0" marR="0" lvl="0" indent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id-ID" sz="1500" b="0" i="0" u="none" strike="noStrike" kern="1200">
                          <a:ln>
                            <a:noFill/>
                          </a:ln>
                          <a:latin typeface="Universalis ADF Std" pitchFamily="18"/>
                          <a:ea typeface="Arial Unicode MS" pitchFamily="2"/>
                          <a:cs typeface="Mangal" pitchFamily="2"/>
                        </a:rPr>
                        <a:t>KEYCODE_DPAD_UP, KEYCODE_DPAD_DOWN,</a:t>
                      </a:r>
                    </a:p>
                    <a:p>
                      <a:pPr marL="0" marR="0" lvl="0" indent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id-ID" sz="1500" b="0" i="0" u="none" strike="noStrike" kern="1200">
                          <a:ln>
                            <a:noFill/>
                          </a:ln>
                          <a:latin typeface="Universalis ADF Std" pitchFamily="18"/>
                          <a:ea typeface="Arial Unicode MS" pitchFamily="2"/>
                          <a:cs typeface="Mangal" pitchFamily="2"/>
                        </a:rPr>
                        <a:t>KEYCODE_DPAD_LEFT, KEYCODE_DPAD_RIGHT,</a:t>
                      </a:r>
                    </a:p>
                    <a:p>
                      <a:pPr marL="0" marR="0" lvl="0" indent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id-ID" sz="1500" b="0" i="0" u="none" strike="noStrike" kern="1200">
                          <a:ln>
                            <a:noFill/>
                          </a:ln>
                          <a:latin typeface="Universalis ADF Std" pitchFamily="18"/>
                          <a:ea typeface="Arial Unicode MS" pitchFamily="2"/>
                          <a:cs typeface="Mangal" pitchFamily="2"/>
                        </a:rPr>
                        <a:t>KEYCODE_DPAD_CENTER</a:t>
                      </a:r>
                    </a:p>
                  </a:txBody>
                  <a:tcPr marL="82953" marR="82953" marT="41476" marB="41476"/>
                </a:tc>
                <a:extLst>
                  <a:ext uri="{0D108BD9-81ED-4DB2-BD59-A6C34878D82A}">
                    <a16:rowId xmlns:a16="http://schemas.microsoft.com/office/drawing/2014/main" val="1953991589"/>
                  </a:ext>
                </a:extLst>
              </a:tr>
              <a:tr h="525367">
                <a:tc>
                  <a:txBody>
                    <a:bodyPr/>
                    <a:lstStyle/>
                    <a:p>
                      <a:pPr marL="0" marR="0" lvl="0" indent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id-ID" sz="1500" b="0" i="0" u="none" strike="noStrike" kern="1200">
                          <a:ln>
                            <a:noFill/>
                          </a:ln>
                          <a:latin typeface="Universalis ADF Std" pitchFamily="18"/>
                          <a:ea typeface="Arial Unicode MS" pitchFamily="2"/>
                          <a:cs typeface="Mangal" pitchFamily="2"/>
                        </a:rPr>
                        <a:t>Keyboard</a:t>
                      </a:r>
                    </a:p>
                  </a:txBody>
                  <a:tcPr marL="82953" marR="82953" marT="41476" marB="41476"/>
                </a:tc>
                <a:tc>
                  <a:txBody>
                    <a:bodyPr/>
                    <a:lstStyle/>
                    <a:p>
                      <a:pPr marL="0" marR="0" lvl="0" indent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id-ID" sz="1500" b="0" i="0" u="none" strike="noStrike" kern="1200">
                          <a:ln>
                            <a:noFill/>
                          </a:ln>
                          <a:latin typeface="Universalis ADF Std" pitchFamily="18"/>
                          <a:ea typeface="Arial Unicode MS" pitchFamily="2"/>
                          <a:cs typeface="Mangal" pitchFamily="2"/>
                        </a:rPr>
                        <a:t>KEYCODE_0 ... KEYCODE_9</a:t>
                      </a:r>
                    </a:p>
                    <a:p>
                      <a:pPr marL="0" marR="0" lvl="0" indent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id-ID" sz="1500" b="0" i="0" u="none" strike="noStrike" kern="1200">
                          <a:ln>
                            <a:noFill/>
                          </a:ln>
                          <a:latin typeface="Universalis ADF Std" pitchFamily="18"/>
                          <a:ea typeface="Arial Unicode MS" pitchFamily="2"/>
                          <a:cs typeface="Mangal" pitchFamily="2"/>
                        </a:rPr>
                        <a:t>KEYCODE_A ... KEYCODE_Z</a:t>
                      </a:r>
                    </a:p>
                  </a:txBody>
                  <a:tcPr marL="82953" marR="82953" marT="41476" marB="41476"/>
                </a:tc>
                <a:extLst>
                  <a:ext uri="{0D108BD9-81ED-4DB2-BD59-A6C34878D82A}">
                    <a16:rowId xmlns:a16="http://schemas.microsoft.com/office/drawing/2014/main" val="2493961281"/>
                  </a:ext>
                </a:extLst>
              </a:tr>
              <a:tr h="304160">
                <a:tc>
                  <a:txBody>
                    <a:bodyPr/>
                    <a:lstStyle/>
                    <a:p>
                      <a:pPr marL="0" marR="0" lvl="0" indent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id-ID" sz="1500" b="0" i="0" u="none" strike="noStrike" kern="1200">
                          <a:ln>
                            <a:noFill/>
                          </a:ln>
                          <a:latin typeface="Universalis ADF Std" pitchFamily="18"/>
                          <a:ea typeface="Arial Unicode MS" pitchFamily="2"/>
                          <a:cs typeface="Mangal" pitchFamily="2"/>
                        </a:rPr>
                        <a:t>Media</a:t>
                      </a:r>
                    </a:p>
                  </a:txBody>
                  <a:tcPr marL="82953" marR="82953" marT="41476" marB="41476"/>
                </a:tc>
                <a:tc>
                  <a:txBody>
                    <a:bodyPr/>
                    <a:lstStyle/>
                    <a:p>
                      <a:pPr marL="0" marR="0" lvl="0" indent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id-ID" sz="1500" b="0" i="0" u="none" strike="noStrike" kern="1200" dirty="0">
                          <a:ln>
                            <a:noFill/>
                          </a:ln>
                          <a:latin typeface="Universalis ADF Std" pitchFamily="18"/>
                          <a:ea typeface="Arial Unicode MS" pitchFamily="2"/>
                          <a:cs typeface="Mangal" pitchFamily="2"/>
                        </a:rPr>
                        <a:t>KEYCODE_HEADSETHOOK</a:t>
                      </a:r>
                    </a:p>
                  </a:txBody>
                  <a:tcPr marL="82953" marR="82953" marT="41476" marB="41476"/>
                </a:tc>
                <a:extLst>
                  <a:ext uri="{0D108BD9-81ED-4DB2-BD59-A6C34878D82A}">
                    <a16:rowId xmlns:a16="http://schemas.microsoft.com/office/drawing/2014/main" val="7332130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7948942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43A51C-A3CF-4C43-A524-9197DD09E2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Elemen</a:t>
            </a:r>
            <a:r>
              <a:rPr lang="en-US" dirty="0"/>
              <a:t> </a:t>
            </a:r>
            <a:r>
              <a:rPr lang="en-US"/>
              <a:t>GUI Android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4BB54C-4EEF-44F4-AA78-F5A9817AF19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08341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1F2369-5B26-4032-AE50-5DDD128B1A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Contoh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RadioButton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A720962-8271-4C4B-8FAB-DE94EAFC2E88}"/>
              </a:ext>
            </a:extLst>
          </p:cNvPr>
          <p:cNvSpPr txBox="1"/>
          <p:nvPr/>
        </p:nvSpPr>
        <p:spPr>
          <a:xfrm>
            <a:off x="822960" y="2377440"/>
            <a:ext cx="1124712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……</a:t>
            </a:r>
          </a:p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radioGroup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view.findViewById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R.id.radiogroup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); </a:t>
            </a:r>
          </a:p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view.findViewById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radioGroup.getCheckedRadioButtonId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());</a:t>
            </a:r>
          </a:p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rb_en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view.findViewById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R.id.rb_en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rb_in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view.findViewById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R.id.rb_in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if 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rb.getId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 ==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R.id.rb_en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Toast.makeText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getActivity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(), “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rb_en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terpilih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",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Toast.LENGTH_SHORT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).show();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 else {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Toast.makeText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getActivity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(), “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rb_in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terpilih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",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Toast.LENGTH_SHORT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).show();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……</a:t>
            </a:r>
          </a:p>
        </p:txBody>
      </p:sp>
    </p:spTree>
    <p:extLst>
      <p:ext uri="{BB962C8B-B14F-4D97-AF65-F5344CB8AC3E}">
        <p14:creationId xmlns:p14="http://schemas.microsoft.com/office/powerpoint/2010/main" val="89802596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77BEDF-A830-4F67-938E-BFE82267DF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Contoh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EditText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D994790-11A7-40ED-AC91-193B94D38AB0}"/>
              </a:ext>
            </a:extLst>
          </p:cNvPr>
          <p:cNvSpPr txBox="1"/>
          <p:nvPr/>
        </p:nvSpPr>
        <p:spPr>
          <a:xfrm>
            <a:off x="1451579" y="2590800"/>
            <a:ext cx="968378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……</a:t>
            </a:r>
          </a:p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EditText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et_nama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findViewById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R.id.et_nama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String x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et_nama.getText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().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toString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……</a:t>
            </a:r>
          </a:p>
        </p:txBody>
      </p:sp>
    </p:spTree>
    <p:extLst>
      <p:ext uri="{BB962C8B-B14F-4D97-AF65-F5344CB8AC3E}">
        <p14:creationId xmlns:p14="http://schemas.microsoft.com/office/powerpoint/2010/main" val="48623066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77F017-6705-4067-847C-8CC1C5D8A5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Contoh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spinner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B99AFCF-23F3-4FC5-BE66-6C8B86B18FE6}"/>
              </a:ext>
            </a:extLst>
          </p:cNvPr>
          <p:cNvSpPr txBox="1"/>
          <p:nvPr/>
        </p:nvSpPr>
        <p:spPr>
          <a:xfrm>
            <a:off x="1280160" y="2042160"/>
            <a:ext cx="1037336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……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@Override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public void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onClick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(View v) {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if(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v.getId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()==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R.id.button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){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US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Spinner </a:t>
            </a:r>
            <a:r>
              <a:rPr lang="en-US" b="1" dirty="0" err="1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spinner</a:t>
            </a:r>
            <a:r>
              <a:rPr lang="en-US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b="1" dirty="0" err="1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findViewById</a:t>
            </a:r>
            <a:r>
              <a:rPr lang="en-US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R.id.spinner</a:t>
            </a:r>
            <a:r>
              <a:rPr lang="en-US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String x = </a:t>
            </a:r>
            <a:r>
              <a:rPr lang="en-US" b="1" dirty="0" err="1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spinner.getSelectedItem</a:t>
            </a:r>
            <a:r>
              <a:rPr lang="en-US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().</a:t>
            </a:r>
            <a:r>
              <a:rPr lang="en-US" b="1" dirty="0" err="1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toString</a:t>
            </a:r>
            <a:r>
              <a:rPr lang="en-US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Toast.makeText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(this,"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Terpilih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: "+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x,Toast.LENGTH_LONG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).show();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}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……</a:t>
            </a:r>
          </a:p>
        </p:txBody>
      </p:sp>
    </p:spTree>
    <p:extLst>
      <p:ext uri="{BB962C8B-B14F-4D97-AF65-F5344CB8AC3E}">
        <p14:creationId xmlns:p14="http://schemas.microsoft.com/office/powerpoint/2010/main" val="253980466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E4A40A-77D6-4561-8440-B38671693F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Latihan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7814A9-7732-4348-8DCC-80AFCB8AD72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43550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DD020-E81C-46CC-8C1B-E655A17326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Latihan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C923B7-3144-43DF-AC8E-2D84CD3A3C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Buatlah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aplikasi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yang </a:t>
            </a:r>
            <a:r>
              <a:rPr lang="en-US" dirty="0" err="1"/>
              <a:t>dicontohkan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Cara </a:t>
            </a:r>
            <a:r>
              <a:rPr lang="en-US" dirty="0" err="1"/>
              <a:t>menambahkan</a:t>
            </a:r>
            <a:r>
              <a:rPr lang="en-US" dirty="0"/>
              <a:t> </a:t>
            </a:r>
            <a:r>
              <a:rPr lang="en-US" dirty="0" err="1"/>
              <a:t>aksi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ditentukan</a:t>
            </a:r>
            <a:endParaRPr lang="en-US" dirty="0"/>
          </a:p>
          <a:p>
            <a:pPr lvl="1"/>
            <a:r>
              <a:rPr lang="en-US" dirty="0" err="1"/>
              <a:t>Menggunakan</a:t>
            </a:r>
            <a:r>
              <a:rPr lang="en-US" dirty="0"/>
              <a:t> multi language application</a:t>
            </a:r>
          </a:p>
        </p:txBody>
      </p:sp>
    </p:spTree>
    <p:extLst>
      <p:ext uri="{BB962C8B-B14F-4D97-AF65-F5344CB8AC3E}">
        <p14:creationId xmlns:p14="http://schemas.microsoft.com/office/powerpoint/2010/main" val="20652133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7E53A1-E0EE-43A5-BDE6-72036303A8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Daftar </a:t>
            </a:r>
            <a:r>
              <a:rPr lang="en-US" dirty="0" err="1"/>
              <a:t>Penilaian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9B6FC5-FF21-4C73-89A8-2B2F4F7B94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Assessment 1: 30%</a:t>
            </a:r>
          </a:p>
          <a:p>
            <a:r>
              <a:rPr lang="en-US" dirty="0"/>
              <a:t>Assessment 2: 30%</a:t>
            </a:r>
          </a:p>
          <a:p>
            <a:r>
              <a:rPr lang="en-US" dirty="0"/>
              <a:t>Assessment 3: 30%</a:t>
            </a:r>
          </a:p>
          <a:p>
            <a:r>
              <a:rPr lang="en-US" dirty="0" err="1"/>
              <a:t>Tugas</a:t>
            </a:r>
            <a:r>
              <a:rPr lang="en-US" dirty="0"/>
              <a:t>: 10%</a:t>
            </a:r>
          </a:p>
          <a:p>
            <a:r>
              <a:rPr lang="en-US" dirty="0" err="1"/>
              <a:t>Sumber</a:t>
            </a:r>
            <a:r>
              <a:rPr lang="en-US" dirty="0"/>
              <a:t>: https://developer.android.com/</a:t>
            </a:r>
          </a:p>
        </p:txBody>
      </p:sp>
    </p:spTree>
    <p:extLst>
      <p:ext uri="{BB962C8B-B14F-4D97-AF65-F5344CB8AC3E}">
        <p14:creationId xmlns:p14="http://schemas.microsoft.com/office/powerpoint/2010/main" val="22939948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D6C0BD-D00F-43CB-8599-6456C59C7D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Minggu</a:t>
            </a:r>
            <a:r>
              <a:rPr lang="en-US" dirty="0"/>
              <a:t> 2: Activity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6C0FD7-F2CA-41A6-8917-3D1B4E2C54E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Manifest, Activity &amp; Action</a:t>
            </a:r>
          </a:p>
          <a:p>
            <a:r>
              <a:rPr lang="en-US" dirty="0"/>
              <a:t>Oleh: </a:t>
            </a:r>
            <a:r>
              <a:rPr lang="id-ID" i="1" dirty="0"/>
              <a:t>&lt;pramukoaji@tass.telkomuniversity.ac.id&gt;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12014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D8CFFB-B3D9-49DB-97A3-0F7DEE5451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Materi</a:t>
            </a:r>
            <a:r>
              <a:rPr lang="en-US" dirty="0"/>
              <a:t>: Activity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85D566-2CA1-4033-8393-1A18CB5167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Definisi</a:t>
            </a:r>
            <a:endParaRPr lang="en-US" dirty="0"/>
          </a:p>
          <a:p>
            <a:r>
              <a:rPr lang="en-US" dirty="0"/>
              <a:t>Lifecycle Activity</a:t>
            </a:r>
          </a:p>
          <a:p>
            <a:r>
              <a:rPr lang="en-US" dirty="0"/>
              <a:t>Intent</a:t>
            </a:r>
          </a:p>
          <a:p>
            <a:r>
              <a:rPr lang="en-US" dirty="0"/>
              <a:t>Extra</a:t>
            </a:r>
          </a:p>
        </p:txBody>
      </p:sp>
    </p:spTree>
    <p:extLst>
      <p:ext uri="{BB962C8B-B14F-4D97-AF65-F5344CB8AC3E}">
        <p14:creationId xmlns:p14="http://schemas.microsoft.com/office/powerpoint/2010/main" val="29109762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050172-C297-48FA-817E-C652BA3E28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Activity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02E73C-BBDF-4988-9367-D96CE16482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Activity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yang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pengguna</a:t>
            </a:r>
            <a:r>
              <a:rPr lang="en-US" dirty="0"/>
              <a:t>.</a:t>
            </a:r>
          </a:p>
          <a:p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nyata</a:t>
            </a:r>
            <a:r>
              <a:rPr lang="en-US" dirty="0"/>
              <a:t>, </a:t>
            </a:r>
            <a:r>
              <a:rPr lang="en-US" dirty="0" err="1"/>
              <a:t>satu</a:t>
            </a:r>
            <a:r>
              <a:rPr lang="en-US" dirty="0"/>
              <a:t> activity </a:t>
            </a:r>
            <a:r>
              <a:rPr lang="en-US" dirty="0" err="1"/>
              <a:t>biasanya</a:t>
            </a:r>
            <a:r>
              <a:rPr lang="en-US" dirty="0"/>
              <a:t> </a:t>
            </a:r>
            <a:r>
              <a:rPr lang="en-US" dirty="0" err="1"/>
              <a:t>berwujud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layar</a:t>
            </a:r>
            <a:r>
              <a:rPr lang="en-US" dirty="0"/>
              <a:t> GUI.</a:t>
            </a:r>
          </a:p>
          <a:p>
            <a:r>
              <a:rPr lang="en-US" dirty="0"/>
              <a:t>Activity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membuatkan</a:t>
            </a:r>
            <a:r>
              <a:rPr lang="en-US" dirty="0"/>
              <a:t> window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pengguna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metode</a:t>
            </a:r>
            <a:r>
              <a:rPr lang="en-US" dirty="0"/>
              <a:t> </a:t>
            </a:r>
            <a:r>
              <a:rPr lang="en-US" dirty="0" err="1"/>
              <a:t>setContentView</a:t>
            </a:r>
            <a:r>
              <a:rPr lang="en-US" dirty="0"/>
              <a:t>(View).</a:t>
            </a:r>
          </a:p>
          <a:p>
            <a:r>
              <a:rPr lang="en-US" dirty="0"/>
              <a:t>Window </a:t>
            </a:r>
            <a:r>
              <a:rPr lang="en-US" dirty="0" err="1"/>
              <a:t>dapat</a:t>
            </a:r>
            <a:r>
              <a:rPr lang="en-US" dirty="0"/>
              <a:t> full screen </a:t>
            </a:r>
            <a:r>
              <a:rPr lang="en-US" dirty="0" err="1"/>
              <a:t>maupun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.</a:t>
            </a:r>
          </a:p>
          <a:p>
            <a:r>
              <a:rPr lang="en-US" dirty="0" err="1"/>
              <a:t>Metode</a:t>
            </a:r>
            <a:r>
              <a:rPr lang="en-US" dirty="0"/>
              <a:t> yang </a:t>
            </a:r>
            <a:r>
              <a:rPr lang="en-US" dirty="0" err="1"/>
              <a:t>biasanya</a:t>
            </a:r>
            <a:r>
              <a:rPr lang="en-US" dirty="0"/>
              <a:t> </a:t>
            </a:r>
            <a:r>
              <a:rPr lang="en-US" dirty="0" err="1"/>
              <a:t>diimplementasikan</a:t>
            </a:r>
            <a:r>
              <a:rPr lang="en-US" dirty="0"/>
              <a:t>:</a:t>
            </a:r>
          </a:p>
          <a:p>
            <a:pPr lvl="1"/>
            <a:r>
              <a:rPr lang="en-US" dirty="0" err="1"/>
              <a:t>onCreate</a:t>
            </a:r>
            <a:r>
              <a:rPr lang="en-US" dirty="0"/>
              <a:t>(Bundle)</a:t>
            </a:r>
          </a:p>
          <a:p>
            <a:pPr lvl="1"/>
            <a:r>
              <a:rPr lang="en-US" dirty="0" err="1"/>
              <a:t>onPause</a:t>
            </a:r>
            <a:r>
              <a:rPr lang="en-US" dirty="0"/>
              <a:t>()</a:t>
            </a:r>
          </a:p>
        </p:txBody>
      </p:sp>
    </p:spTree>
    <p:extLst>
      <p:ext uri="{BB962C8B-B14F-4D97-AF65-F5344CB8AC3E}">
        <p14:creationId xmlns:p14="http://schemas.microsoft.com/office/powerpoint/2010/main" val="13250943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E09AF3-F2E4-4646-A659-FC3D8D5E80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Siklus</a:t>
            </a:r>
            <a:r>
              <a:rPr lang="en-US" dirty="0"/>
              <a:t> </a:t>
            </a:r>
            <a:r>
              <a:rPr lang="en-US" dirty="0" err="1"/>
              <a:t>Hidup</a:t>
            </a:r>
            <a:r>
              <a:rPr lang="en-US" dirty="0"/>
              <a:t> Activity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7C573E-0EAC-4E43-AABA-F314C50FD6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Sebuah</a:t>
            </a:r>
            <a:r>
              <a:rPr lang="en-US" dirty="0"/>
              <a:t> activity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siklus</a:t>
            </a:r>
            <a:r>
              <a:rPr lang="en-US" dirty="0"/>
              <a:t> </a:t>
            </a:r>
            <a:r>
              <a:rPr lang="en-US" dirty="0" err="1"/>
              <a:t>hidup</a:t>
            </a:r>
            <a:r>
              <a:rPr lang="en-US" dirty="0"/>
              <a:t> </a:t>
            </a:r>
          </a:p>
          <a:p>
            <a:r>
              <a:rPr lang="en-US" dirty="0" err="1"/>
              <a:t>Siklus</a:t>
            </a:r>
            <a:r>
              <a:rPr lang="en-US" dirty="0"/>
              <a:t> </a:t>
            </a:r>
            <a:r>
              <a:rPr lang="en-US" dirty="0" err="1"/>
              <a:t>hidup</a:t>
            </a:r>
            <a:r>
              <a:rPr lang="en-US" dirty="0"/>
              <a:t> (Lifecycle) </a:t>
            </a:r>
            <a:r>
              <a:rPr lang="en-US" dirty="0" err="1"/>
              <a:t>dari</a:t>
            </a:r>
            <a:r>
              <a:rPr lang="en-US" dirty="0"/>
              <a:t> activity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dilihat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method yang </a:t>
            </a:r>
            <a:r>
              <a:rPr lang="en-US" dirty="0" err="1"/>
              <a:t>dimiliki</a:t>
            </a:r>
            <a:endParaRPr lang="en-US" dirty="0"/>
          </a:p>
          <a:p>
            <a:r>
              <a:rPr lang="en-US" dirty="0"/>
              <a:t>Lifecycle callbacks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menjamin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aplikasi</a:t>
            </a:r>
            <a:r>
              <a:rPr lang="en-US" dirty="0"/>
              <a:t> </a:t>
            </a:r>
            <a:r>
              <a:rPr lang="en-US" dirty="0" err="1"/>
              <a:t>terhindar</a:t>
            </a:r>
            <a:r>
              <a:rPr lang="en-US" dirty="0"/>
              <a:t> </a:t>
            </a:r>
            <a:r>
              <a:rPr lang="en-US" dirty="0" err="1"/>
              <a:t>dari</a:t>
            </a:r>
            <a:endParaRPr lang="en-US" dirty="0"/>
          </a:p>
          <a:p>
            <a:pPr lvl="1"/>
            <a:r>
              <a:rPr lang="en-US" dirty="0" err="1"/>
              <a:t>Aplikasi</a:t>
            </a:r>
            <a:r>
              <a:rPr lang="en-US" dirty="0"/>
              <a:t> crash </a:t>
            </a:r>
            <a:r>
              <a:rPr lang="en-US" dirty="0" err="1"/>
              <a:t>jika</a:t>
            </a:r>
            <a:r>
              <a:rPr lang="en-US" dirty="0"/>
              <a:t> user </a:t>
            </a:r>
            <a:r>
              <a:rPr lang="en-US" dirty="0" err="1"/>
              <a:t>menerima</a:t>
            </a:r>
            <a:r>
              <a:rPr lang="en-US" dirty="0"/>
              <a:t> </a:t>
            </a:r>
            <a:r>
              <a:rPr lang="en-US" dirty="0" err="1"/>
              <a:t>panggilan</a:t>
            </a:r>
            <a:r>
              <a:rPr lang="en-US" dirty="0"/>
              <a:t> </a:t>
            </a:r>
            <a:r>
              <a:rPr lang="en-US" dirty="0" err="1"/>
              <a:t>telepon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berganti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app lain.</a:t>
            </a:r>
          </a:p>
          <a:p>
            <a:pPr lvl="1"/>
            <a:r>
              <a:rPr lang="en-US" dirty="0" err="1"/>
              <a:t>Menggunakan</a:t>
            </a:r>
            <a:r>
              <a:rPr lang="en-US" dirty="0"/>
              <a:t> system resources yang “</a:t>
            </a:r>
            <a:r>
              <a:rPr lang="en-US" dirty="0" err="1"/>
              <a:t>berharga</a:t>
            </a:r>
            <a:r>
              <a:rPr lang="en-US" dirty="0"/>
              <a:t>” </a:t>
            </a:r>
            <a:r>
              <a:rPr lang="en-US" dirty="0" err="1"/>
              <a:t>ketika</a:t>
            </a:r>
            <a:r>
              <a:rPr lang="en-US" dirty="0"/>
              <a:t> user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aktif</a:t>
            </a:r>
            <a:r>
              <a:rPr lang="en-US" dirty="0"/>
              <a:t> </a:t>
            </a:r>
            <a:r>
              <a:rPr lang="en-US" dirty="0" err="1"/>
              <a:t>menggunakannya</a:t>
            </a:r>
            <a:r>
              <a:rPr lang="en-US" dirty="0"/>
              <a:t> (</a:t>
            </a:r>
            <a:r>
              <a:rPr lang="en-US" dirty="0" err="1"/>
              <a:t>pemborosan</a:t>
            </a:r>
            <a:r>
              <a:rPr lang="en-US" dirty="0"/>
              <a:t> valuable resources).</a:t>
            </a:r>
          </a:p>
          <a:p>
            <a:pPr lvl="1"/>
            <a:r>
              <a:rPr lang="en-US" dirty="0" err="1"/>
              <a:t>Kehilangan</a:t>
            </a:r>
            <a:r>
              <a:rPr lang="en-US" dirty="0"/>
              <a:t> progress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aktivitas</a:t>
            </a:r>
            <a:r>
              <a:rPr lang="en-US" dirty="0"/>
              <a:t> user </a:t>
            </a:r>
            <a:r>
              <a:rPr lang="en-US" dirty="0" err="1"/>
              <a:t>ketika</a:t>
            </a:r>
            <a:r>
              <a:rPr lang="en-US" dirty="0"/>
              <a:t> </a:t>
            </a:r>
            <a:r>
              <a:rPr lang="en-US" dirty="0" err="1"/>
              <a:t>keluar</a:t>
            </a:r>
            <a:r>
              <a:rPr lang="en-US" dirty="0"/>
              <a:t> </a:t>
            </a:r>
            <a:r>
              <a:rPr lang="en-US" dirty="0" err="1"/>
              <a:t>aplikasi</a:t>
            </a:r>
            <a:r>
              <a:rPr lang="en-US" dirty="0"/>
              <a:t> </a:t>
            </a:r>
            <a:r>
              <a:rPr lang="en-US" dirty="0" err="1"/>
              <a:t>sesaat</a:t>
            </a:r>
            <a:r>
              <a:rPr lang="en-US" dirty="0"/>
              <a:t>.</a:t>
            </a:r>
          </a:p>
          <a:p>
            <a:pPr lvl="1"/>
            <a:r>
              <a:rPr lang="en-US" dirty="0" err="1"/>
              <a:t>Aplikasi</a:t>
            </a:r>
            <a:r>
              <a:rPr lang="en-US" dirty="0"/>
              <a:t> crash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kehilangan</a:t>
            </a:r>
            <a:r>
              <a:rPr lang="en-US" dirty="0"/>
              <a:t> progress </a:t>
            </a:r>
            <a:r>
              <a:rPr lang="en-US" dirty="0" err="1"/>
              <a:t>ketika</a:t>
            </a:r>
            <a:r>
              <a:rPr lang="en-US" dirty="0"/>
              <a:t> </a:t>
            </a:r>
            <a:r>
              <a:rPr lang="en-US" dirty="0" err="1"/>
              <a:t>berganti</a:t>
            </a:r>
            <a:r>
              <a:rPr lang="en-US" dirty="0"/>
              <a:t> </a:t>
            </a:r>
            <a:r>
              <a:rPr lang="en-US" dirty="0" err="1"/>
              <a:t>orientasi</a:t>
            </a:r>
            <a:r>
              <a:rPr lang="en-US" dirty="0"/>
              <a:t> </a:t>
            </a:r>
            <a:r>
              <a:rPr lang="en-US" dirty="0" err="1"/>
              <a:t>layar</a:t>
            </a:r>
            <a:r>
              <a:rPr lang="en-US" dirty="0"/>
              <a:t> </a:t>
            </a:r>
            <a:r>
              <a:rPr lang="en-US" dirty="0" err="1"/>
              <a:t>telepon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262824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588F72C-C3EE-4F70-8FFA-DE64260C7E9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321" y="-88320"/>
            <a:ext cx="5453368" cy="704792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36220104-6ED2-4C90-8D78-B06F2FFA20A0}"/>
              </a:ext>
            </a:extLst>
          </p:cNvPr>
          <p:cNvSpPr/>
          <p:nvPr/>
        </p:nvSpPr>
        <p:spPr>
          <a:xfrm>
            <a:off x="6988684" y="2012295"/>
            <a:ext cx="3375924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err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LifeCycle</a:t>
            </a:r>
            <a:r>
              <a:rPr lang="en-US" sz="5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 </a:t>
            </a:r>
          </a:p>
          <a:p>
            <a:pPr algn="ctr"/>
            <a:r>
              <a:rPr lang="en-US" sz="5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Activity</a:t>
            </a:r>
            <a:endParaRPr lang="en-US" sz="54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181331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230457-2D9F-4D82-8C76-9515D7099F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Intent &amp; Extra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339036-0687-40C3-B988-E8FCF5AD93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3958348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Intents: </a:t>
            </a:r>
            <a:r>
              <a:rPr lang="en-US" dirty="0" err="1"/>
              <a:t>Kerangka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pengoperan</a:t>
            </a:r>
            <a:r>
              <a:rPr lang="en-US" dirty="0"/>
              <a:t> </a:t>
            </a:r>
            <a:r>
              <a:rPr lang="en-US" dirty="0" err="1"/>
              <a:t>pesan</a:t>
            </a:r>
            <a:r>
              <a:rPr lang="en-US" dirty="0"/>
              <a:t> </a:t>
            </a:r>
            <a:r>
              <a:rPr lang="en-US" dirty="0" err="1"/>
              <a:t>antar-aplikasi</a:t>
            </a:r>
            <a:r>
              <a:rPr lang="en-US" dirty="0"/>
              <a:t>. </a:t>
            </a:r>
            <a:r>
              <a:rPr lang="en-US" dirty="0" err="1"/>
              <a:t>Dengan</a:t>
            </a:r>
            <a:r>
              <a:rPr lang="en-US" dirty="0"/>
              <a:t> intent, </a:t>
            </a:r>
            <a:r>
              <a:rPr lang="en-US" dirty="0" err="1"/>
              <a:t>Anda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memancarkan</a:t>
            </a:r>
            <a:r>
              <a:rPr lang="en-US" dirty="0"/>
              <a:t> </a:t>
            </a:r>
            <a:r>
              <a:rPr lang="en-US" dirty="0" err="1"/>
              <a:t>pesan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seluruh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activity/service </a:t>
            </a:r>
            <a:r>
              <a:rPr lang="en-US" dirty="0" err="1"/>
              <a:t>tertentu</a:t>
            </a:r>
            <a:r>
              <a:rPr lang="en-US" dirty="0"/>
              <a:t>.</a:t>
            </a:r>
          </a:p>
          <a:p>
            <a:r>
              <a:rPr lang="en-US" dirty="0"/>
              <a:t>Intent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abstraksi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operasi</a:t>
            </a:r>
            <a:r>
              <a:rPr lang="en-US" dirty="0"/>
              <a:t> yang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.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:</a:t>
            </a:r>
          </a:p>
          <a:p>
            <a:pPr lvl="1"/>
            <a:r>
              <a:rPr lang="en-US" dirty="0" err="1"/>
              <a:t>startActivity</a:t>
            </a:r>
            <a:r>
              <a:rPr lang="en-US" dirty="0"/>
              <a:t>()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meluncurkan</a:t>
            </a:r>
            <a:r>
              <a:rPr lang="en-US" dirty="0"/>
              <a:t> activity</a:t>
            </a:r>
          </a:p>
          <a:p>
            <a:pPr lvl="1"/>
            <a:r>
              <a:rPr lang="en-US" dirty="0" err="1"/>
              <a:t>BroadcastIntent</a:t>
            </a:r>
            <a:r>
              <a:rPr lang="en-US" dirty="0"/>
              <a:t>()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mengirimkan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BroadcastReceiver</a:t>
            </a:r>
            <a:r>
              <a:rPr lang="en-US" dirty="0"/>
              <a:t> yang </a:t>
            </a:r>
            <a:r>
              <a:rPr lang="en-US" dirty="0" err="1"/>
              <a:t>tertarik</a:t>
            </a:r>
            <a:endParaRPr lang="en-US" dirty="0"/>
          </a:p>
          <a:p>
            <a:pPr lvl="1"/>
            <a:r>
              <a:rPr lang="en-US" dirty="0" err="1"/>
              <a:t>startService</a:t>
            </a:r>
            <a:r>
              <a:rPr lang="en-US" dirty="0"/>
              <a:t>(Intent)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bindService</a:t>
            </a:r>
            <a:r>
              <a:rPr lang="en-US" dirty="0"/>
              <a:t>(Intent, </a:t>
            </a:r>
            <a:r>
              <a:rPr lang="en-US" dirty="0" err="1"/>
              <a:t>ServiceConnection</a:t>
            </a:r>
            <a:r>
              <a:rPr lang="en-US" dirty="0"/>
              <a:t>, </a:t>
            </a:r>
            <a:r>
              <a:rPr lang="en-US" dirty="0" err="1"/>
              <a:t>int</a:t>
            </a:r>
            <a:r>
              <a:rPr lang="en-US" dirty="0"/>
              <a:t>)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berkomunikasi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Service.</a:t>
            </a:r>
          </a:p>
          <a:p>
            <a:r>
              <a:rPr lang="en-US" dirty="0" err="1"/>
              <a:t>Struktur</a:t>
            </a:r>
            <a:r>
              <a:rPr lang="en-US" dirty="0"/>
              <a:t> intent: action </a:t>
            </a:r>
            <a:r>
              <a:rPr lang="en-US" dirty="0" err="1"/>
              <a:t>dan</a:t>
            </a:r>
            <a:r>
              <a:rPr lang="en-US" dirty="0"/>
              <a:t> data</a:t>
            </a:r>
          </a:p>
          <a:p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meluncurkan</a:t>
            </a:r>
            <a:r>
              <a:rPr lang="en-US" dirty="0"/>
              <a:t> activity, Intent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membawa</a:t>
            </a:r>
            <a:r>
              <a:rPr lang="en-US" dirty="0"/>
              <a:t> data </a:t>
            </a:r>
            <a:r>
              <a:rPr lang="en-US" dirty="0" err="1"/>
              <a:t>berupa</a:t>
            </a:r>
            <a:r>
              <a:rPr lang="en-US" dirty="0"/>
              <a:t> Extra</a:t>
            </a:r>
          </a:p>
          <a:p>
            <a:r>
              <a:rPr lang="en-US" dirty="0"/>
              <a:t>Intent </a:t>
            </a:r>
            <a:r>
              <a:rPr lang="en-US" dirty="0" err="1"/>
              <a:t>terdiri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: intent </a:t>
            </a:r>
            <a:r>
              <a:rPr lang="en-US" dirty="0" err="1"/>
              <a:t>implisit</a:t>
            </a:r>
            <a:r>
              <a:rPr lang="en-US" dirty="0"/>
              <a:t> &amp; intent </a:t>
            </a:r>
            <a:r>
              <a:rPr lang="en-US" dirty="0" err="1"/>
              <a:t>explisit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6881043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215</TotalTime>
  <Words>1446</Words>
  <Application>Microsoft Office PowerPoint</Application>
  <PresentationFormat>Widescreen</PresentationFormat>
  <Paragraphs>240</Paragraphs>
  <Slides>29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7" baseType="lpstr">
      <vt:lpstr>Arial Unicode MS</vt:lpstr>
      <vt:lpstr>Arial</vt:lpstr>
      <vt:lpstr>Calibri</vt:lpstr>
      <vt:lpstr>Courier New</vt:lpstr>
      <vt:lpstr>Gill Sans MT</vt:lpstr>
      <vt:lpstr>Mangal</vt:lpstr>
      <vt:lpstr>Universalis ADF Std</vt:lpstr>
      <vt:lpstr>Gallery</vt:lpstr>
      <vt:lpstr>DPH3A4</vt:lpstr>
      <vt:lpstr>Daftar Materi</vt:lpstr>
      <vt:lpstr>Daftar Penilaian</vt:lpstr>
      <vt:lpstr>Minggu 2: Activity</vt:lpstr>
      <vt:lpstr>Materi: Activity</vt:lpstr>
      <vt:lpstr>Activity</vt:lpstr>
      <vt:lpstr>Siklus Hidup Activity</vt:lpstr>
      <vt:lpstr>PowerPoint Presentation</vt:lpstr>
      <vt:lpstr>Intent &amp; Extra</vt:lpstr>
      <vt:lpstr>Intent &amp; Extra</vt:lpstr>
      <vt:lpstr>Manifest</vt:lpstr>
      <vt:lpstr>Materi ManiFest</vt:lpstr>
      <vt:lpstr>Manifest</vt:lpstr>
      <vt:lpstr>Tag Application Manifest</vt:lpstr>
      <vt:lpstr>PowerPoint Presentation</vt:lpstr>
      <vt:lpstr>Tag Yang perlu diperhatikan</vt:lpstr>
      <vt:lpstr>Action/EVENT</vt:lpstr>
      <vt:lpstr>Action</vt:lpstr>
      <vt:lpstr>PowerPoint Presentation</vt:lpstr>
      <vt:lpstr>PowerPoint Presentation</vt:lpstr>
      <vt:lpstr>PowerPoint Presentation</vt:lpstr>
      <vt:lpstr>Event Pada Tombol Fisik</vt:lpstr>
      <vt:lpstr>Daftar Kunci Fisik</vt:lpstr>
      <vt:lpstr>Elemen GUI Android</vt:lpstr>
      <vt:lpstr>Contoh Menggunakan RadioButton</vt:lpstr>
      <vt:lpstr>Contoh Menggunakan EditText</vt:lpstr>
      <vt:lpstr>Contoh menggunakan spinner</vt:lpstr>
      <vt:lpstr>Latihan</vt:lpstr>
      <vt:lpstr>Latihan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DPH3A4</dc:title>
  <dc:creator>REZA BUDIAWAN</dc:creator>
  <cp:lastModifiedBy>REZA BUDIAWAN</cp:lastModifiedBy>
  <cp:revision>23</cp:revision>
  <dcterms:created xsi:type="dcterms:W3CDTF">2018-08-20T04:11:15Z</dcterms:created>
  <dcterms:modified xsi:type="dcterms:W3CDTF">2018-09-03T13:39:31Z</dcterms:modified>
</cp:coreProperties>
</file>