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0" r:id="rId3"/>
    <p:sldId id="259" r:id="rId4"/>
    <p:sldId id="258" r:id="rId5"/>
    <p:sldId id="262" r:id="rId6"/>
    <p:sldId id="270" r:id="rId7"/>
    <p:sldId id="271" r:id="rId8"/>
    <p:sldId id="272" r:id="rId9"/>
    <p:sldId id="280" r:id="rId10"/>
    <p:sldId id="267" r:id="rId11"/>
    <p:sldId id="268" r:id="rId12"/>
    <p:sldId id="273" r:id="rId13"/>
    <p:sldId id="274" r:id="rId14"/>
    <p:sldId id="276" r:id="rId15"/>
    <p:sldId id="275" r:id="rId16"/>
    <p:sldId id="261" r:id="rId17"/>
    <p:sldId id="263" r:id="rId18"/>
    <p:sldId id="278" r:id="rId19"/>
    <p:sldId id="279" r:id="rId20"/>
    <p:sldId id="277" r:id="rId21"/>
    <p:sldId id="335" r:id="rId22"/>
    <p:sldId id="336" r:id="rId23"/>
    <p:sldId id="269" r:id="rId24"/>
    <p:sldId id="264" r:id="rId25"/>
    <p:sldId id="337" r:id="rId26"/>
    <p:sldId id="338" r:id="rId27"/>
    <p:sldId id="265" r:id="rId28"/>
    <p:sldId id="26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31AFA-55C8-4858-9DA4-9B43FCF2139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B6E32-2E05-45B6-8632-858A766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5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8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0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0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2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64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8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8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60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61FF-25A8-47B0-8EC4-D08354D83B3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8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8F25-4B17-41B7-BFDD-E20472558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DPH3A4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9EB1F-D4A5-431E-9532-1E45F116C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</a:p>
          <a:p>
            <a:r>
              <a:rPr lang="en-US" dirty="0" err="1"/>
              <a:t>Dosen</a:t>
            </a:r>
            <a:r>
              <a:rPr lang="en-US" dirty="0"/>
              <a:t>: RBD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89D960-D9EE-40DD-A840-36D5BA9FF3FD}"/>
              </a:ext>
            </a:extLst>
          </p:cNvPr>
          <p:cNvSpPr txBox="1"/>
          <p:nvPr/>
        </p:nvSpPr>
        <p:spPr>
          <a:xfrm>
            <a:off x="568172" y="5686370"/>
            <a:ext cx="110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di D3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Semester </a:t>
            </a:r>
            <a:r>
              <a:rPr lang="en-US" dirty="0" err="1"/>
              <a:t>Gasal</a:t>
            </a:r>
            <a:r>
              <a:rPr lang="en-US" dirty="0"/>
              <a:t> 2018-2019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81CF49-7CE9-4A5F-AD6D-F53A09CEA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717" y="458006"/>
            <a:ext cx="2834640" cy="12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9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8E459-5DD8-4825-8F03-7E4853F8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CDF9F-A1DA-40CF-AB8E-4E2418E23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AE25-B4DF-43DB-BC5C-D9477DA1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ManiFest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C46B-24A7-4B26-A5F1-B08F1C2C9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  <a:p>
            <a:r>
              <a:rPr lang="en-US" dirty="0" err="1"/>
              <a:t>Fungsi</a:t>
            </a:r>
            <a:endParaRPr lang="en-US" dirty="0"/>
          </a:p>
          <a:p>
            <a:r>
              <a:rPr lang="en-US" dirty="0"/>
              <a:t>Activity &amp; Intent Filter</a:t>
            </a:r>
          </a:p>
        </p:txBody>
      </p:sp>
    </p:spTree>
    <p:extLst>
      <p:ext uri="{BB962C8B-B14F-4D97-AF65-F5344CB8AC3E}">
        <p14:creationId xmlns:p14="http://schemas.microsoft.com/office/powerpoint/2010/main" val="426573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9909-5570-467C-AA2B-4269EFB6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FEDD-C5E5-4B6D-BE06-15E326347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Android </a:t>
            </a:r>
            <a:r>
              <a:rPr lang="en-US" dirty="0" err="1"/>
              <a:t>memiliki</a:t>
            </a:r>
            <a:r>
              <a:rPr lang="en-US" dirty="0"/>
              <a:t> file manifest </a:t>
            </a:r>
            <a:r>
              <a:rPr lang="en-US" dirty="0" err="1"/>
              <a:t>bernama</a:t>
            </a:r>
            <a:r>
              <a:rPr lang="en-US" dirty="0"/>
              <a:t> AndroidManifest.xml</a:t>
            </a:r>
          </a:p>
          <a:p>
            <a:r>
              <a:rPr lang="en-US" dirty="0"/>
              <a:t>Manifest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metadata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komponen-komponennya</a:t>
            </a:r>
            <a:endParaRPr lang="en-US" dirty="0"/>
          </a:p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dicakup</a:t>
            </a:r>
            <a:r>
              <a:rPr lang="en-US" dirty="0"/>
              <a:t> manifest di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r>
              <a:rPr lang="en-US" dirty="0"/>
              <a:t>Activities, Service, Content Provider, Broadcast Receiver, Intent Filter, Permission</a:t>
            </a:r>
          </a:p>
          <a:p>
            <a:r>
              <a:rPr lang="en-US" dirty="0"/>
              <a:t>Ikon, </a:t>
            </a:r>
            <a:r>
              <a:rPr lang="en-US" dirty="0" err="1"/>
              <a:t>tema</a:t>
            </a:r>
            <a:r>
              <a:rPr lang="en-US" dirty="0"/>
              <a:t>, </a:t>
            </a:r>
            <a:r>
              <a:rPr lang="en-US" dirty="0" err="1"/>
              <a:t>pengaturan</a:t>
            </a:r>
            <a:r>
              <a:rPr lang="en-US" dirty="0"/>
              <a:t> security, unit test</a:t>
            </a:r>
          </a:p>
        </p:txBody>
      </p:sp>
    </p:spTree>
    <p:extLst>
      <p:ext uri="{BB962C8B-B14F-4D97-AF65-F5344CB8AC3E}">
        <p14:creationId xmlns:p14="http://schemas.microsoft.com/office/powerpoint/2010/main" val="255451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53E5-CC63-4E0C-82FB-929DEAEE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Application 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0F350-E6B5-42BA-B279-EABC419C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481861" cy="3450613"/>
          </a:xfrm>
        </p:spPr>
        <p:txBody>
          <a:bodyPr>
            <a:normAutofit/>
          </a:bodyPr>
          <a:lstStyle/>
          <a:p>
            <a:r>
              <a:rPr lang="en-US" dirty="0"/>
              <a:t>Application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Service</a:t>
            </a:r>
          </a:p>
          <a:p>
            <a:r>
              <a:rPr lang="en-US" dirty="0"/>
              <a:t>Provider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E37485-AC05-4DD0-AFC2-C8B9AF3A70E2}"/>
              </a:ext>
            </a:extLst>
          </p:cNvPr>
          <p:cNvSpPr txBox="1">
            <a:spLocks/>
          </p:cNvSpPr>
          <p:nvPr/>
        </p:nvSpPr>
        <p:spPr>
          <a:xfrm>
            <a:off x="5861019" y="2015732"/>
            <a:ext cx="448186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Receiver</a:t>
            </a:r>
          </a:p>
          <a:p>
            <a:r>
              <a:rPr lang="en-US" dirty="0"/>
              <a:t>Uses-permission</a:t>
            </a:r>
          </a:p>
          <a:p>
            <a:r>
              <a:rPr lang="en-US" dirty="0"/>
              <a:t>Permission</a:t>
            </a:r>
          </a:p>
          <a:p>
            <a:r>
              <a:rPr lang="en-US" dirty="0"/>
              <a:t>Instrumentation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84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3B5CC1-4507-49A2-80E7-7B01A41040D2}"/>
              </a:ext>
            </a:extLst>
          </p:cNvPr>
          <p:cNvSpPr txBox="1"/>
          <p:nvPr/>
        </p:nvSpPr>
        <p:spPr>
          <a:xfrm>
            <a:off x="355600" y="233680"/>
            <a:ext cx="11267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&lt;?xml version="1.0" encoding="utf-8"?&gt;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&lt;manifest xmlns:android="http://schemas.android.com/apk/res/android"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package="com.androidbook.simplealtresources"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android:versionCode="1"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android:versionName="1.0"&gt;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</a:t>
            </a:r>
            <a:r>
              <a:rPr lang="id-ID" dirty="0">
                <a:solidFill>
                  <a:srgbClr val="0070C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&lt;application android:icon="@drawable/icon"</a:t>
            </a:r>
          </a:p>
          <a:p>
            <a:pPr lvl="0" hangingPunct="0"/>
            <a:r>
              <a:rPr lang="id-ID" dirty="0">
                <a:solidFill>
                  <a:srgbClr val="0070C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android:label="@string/app_name" android:debuggable="true"&gt;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</a:t>
            </a:r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&lt;activity android:name=".SimpleAltResourcesActivity"</a:t>
            </a:r>
          </a:p>
          <a:p>
            <a:pPr lvl="0" hangingPunct="0"/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      android:label="@string/app_name"&gt;</a:t>
            </a:r>
          </a:p>
          <a:p>
            <a:pPr lvl="0" hangingPunct="0"/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</a:t>
            </a:r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&lt;intent-filter&gt;</a:t>
            </a:r>
          </a:p>
          <a:p>
            <a:pPr lvl="0" hangingPunct="0"/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    &lt;action android:name="android.intent.action.MAIN" /&gt;</a:t>
            </a:r>
          </a:p>
          <a:p>
            <a:pPr lvl="0" hangingPunct="0"/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    &lt;category android:name="android.intent.category.LAUNCHER" /&gt;</a:t>
            </a:r>
          </a:p>
          <a:p>
            <a:pPr lvl="0" hangingPunct="0"/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&lt;/intent-filter&gt;</a:t>
            </a:r>
          </a:p>
          <a:p>
            <a:pPr lvl="0" hangingPunct="0"/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&lt;/activity&gt;</a:t>
            </a:r>
          </a:p>
          <a:p>
            <a:pPr lvl="0" hangingPunct="0"/>
            <a:r>
              <a:rPr lang="id-ID" dirty="0">
                <a:solidFill>
                  <a:srgbClr val="0070C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&lt;/application&gt;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&lt;uses-sdk android:minSdkVersion="3" /&gt;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&lt;/manifest&gt;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124D6-A5FD-4F49-8E14-ED63C4D88572}"/>
              </a:ext>
            </a:extLst>
          </p:cNvPr>
          <p:cNvSpPr/>
          <p:nvPr/>
        </p:nvSpPr>
        <p:spPr>
          <a:xfrm>
            <a:off x="3282615" y="5121255"/>
            <a:ext cx="8340425" cy="92333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 File Manifest.xml</a:t>
            </a:r>
          </a:p>
        </p:txBody>
      </p:sp>
    </p:spTree>
    <p:extLst>
      <p:ext uri="{BB962C8B-B14F-4D97-AF65-F5344CB8AC3E}">
        <p14:creationId xmlns:p14="http://schemas.microsoft.com/office/powerpoint/2010/main" val="46042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E1A7-0060-44F1-85C0-1CC12FEE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D292-02EF-4B1E-9B3C-5D69C172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Intent Filter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1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4F25-A68A-48D7-A8D7-407C2E61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Action/EVENT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4AA1C-F629-4C31-B209-E830750404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0F91-5369-4A8B-86CA-3F42F4C2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4FC77-07F9-4834-A80F-A91DA6342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  <a:p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onClick</a:t>
            </a:r>
            <a:endParaRPr lang="en-US" dirty="0"/>
          </a:p>
          <a:p>
            <a:pPr lvl="1"/>
            <a:r>
              <a:rPr lang="en-US" dirty="0"/>
              <a:t>Anonymous Class</a:t>
            </a:r>
          </a:p>
          <a:p>
            <a:pPr lvl="1"/>
            <a:r>
              <a:rPr lang="en-US" dirty="0"/>
              <a:t>Implements </a:t>
            </a:r>
            <a:r>
              <a:rPr lang="en-US" dirty="0" err="1"/>
              <a:t>OnClickListener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2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600B82-C685-4330-A1CA-512E1F989514}"/>
              </a:ext>
            </a:extLst>
          </p:cNvPr>
          <p:cNvSpPr txBox="1"/>
          <p:nvPr/>
        </p:nvSpPr>
        <p:spPr>
          <a:xfrm>
            <a:off x="195190" y="382012"/>
            <a:ext cx="10292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aksiTombol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view){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(MainActivity.this,"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3CECBE-DEF5-4778-96EE-7374EE922083}"/>
              </a:ext>
            </a:extLst>
          </p:cNvPr>
          <p:cNvSpPr/>
          <p:nvPr/>
        </p:nvSpPr>
        <p:spPr>
          <a:xfrm>
            <a:off x="7286866" y="112375"/>
            <a:ext cx="47099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onClick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14488-ECE1-4E68-A116-70BA26EA5AB1}"/>
              </a:ext>
            </a:extLst>
          </p:cNvPr>
          <p:cNvSpPr txBox="1"/>
          <p:nvPr/>
        </p:nvSpPr>
        <p:spPr>
          <a:xfrm>
            <a:off x="4257040" y="3136602"/>
            <a:ext cx="7152640" cy="258532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&lt;Button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="@+id/button"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android:onClick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aksiTombol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Tombol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C5750-3426-4DFE-8844-A490FB54DA32}"/>
              </a:ext>
            </a:extLst>
          </p:cNvPr>
          <p:cNvSpPr txBox="1"/>
          <p:nvPr/>
        </p:nvSpPr>
        <p:spPr>
          <a:xfrm flipH="1">
            <a:off x="888999" y="4216400"/>
            <a:ext cx="2265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Pastikan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nama</a:t>
            </a:r>
            <a:r>
              <a:rPr lang="en-US" i="1" dirty="0">
                <a:solidFill>
                  <a:srgbClr val="FF0000"/>
                </a:solidFill>
              </a:rPr>
              <a:t> method di Activity </a:t>
            </a:r>
            <a:r>
              <a:rPr lang="en-US" i="1" dirty="0" err="1">
                <a:solidFill>
                  <a:srgbClr val="FF0000"/>
                </a:solidFill>
              </a:rPr>
              <a:t>sama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dengan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penulisan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onClick</a:t>
            </a:r>
            <a:r>
              <a:rPr lang="en-US" i="1" dirty="0">
                <a:solidFill>
                  <a:srgbClr val="FF0000"/>
                </a:solidFill>
              </a:rPr>
              <a:t> di XML layout</a:t>
            </a:r>
          </a:p>
        </p:txBody>
      </p:sp>
    </p:spTree>
    <p:extLst>
      <p:ext uri="{BB962C8B-B14F-4D97-AF65-F5344CB8AC3E}">
        <p14:creationId xmlns:p14="http://schemas.microsoft.com/office/powerpoint/2010/main" val="532140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F0A5E8-F03B-49A1-BEE0-6A7F46F6CB2B}"/>
              </a:ext>
            </a:extLst>
          </p:cNvPr>
          <p:cNvSpPr txBox="1"/>
          <p:nvPr/>
        </p:nvSpPr>
        <p:spPr>
          <a:xfrm>
            <a:off x="304800" y="1899920"/>
            <a:ext cx="11419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Button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R.id.button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button.setOnClickListener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public void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(MainActivity.this,”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750291-9022-4C0D-8A26-F921F8DFD15A}"/>
              </a:ext>
            </a:extLst>
          </p:cNvPr>
          <p:cNvSpPr/>
          <p:nvPr/>
        </p:nvSpPr>
        <p:spPr>
          <a:xfrm>
            <a:off x="3556000" y="510708"/>
            <a:ext cx="83493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Anonymous Class</a:t>
            </a:r>
          </a:p>
        </p:txBody>
      </p:sp>
    </p:spTree>
    <p:extLst>
      <p:ext uri="{BB962C8B-B14F-4D97-AF65-F5344CB8AC3E}">
        <p14:creationId xmlns:p14="http://schemas.microsoft.com/office/powerpoint/2010/main" val="6378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1D87-3223-4692-8ED1-5083B3D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Materi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F0C7D-FBBA-4AD3-99B3-FC479A2F3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Layout</a:t>
            </a:r>
          </a:p>
          <a:p>
            <a:r>
              <a:rPr lang="en-US" dirty="0"/>
              <a:t>Style</a:t>
            </a:r>
          </a:p>
          <a:p>
            <a:r>
              <a:rPr lang="en-US" dirty="0"/>
              <a:t>Alert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41299-CF6D-40AE-8A0D-4ADA0B5D2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Navigasi</a:t>
            </a:r>
            <a:r>
              <a:rPr lang="en-US" dirty="0"/>
              <a:t> (2x)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Shared Preferences</a:t>
            </a:r>
          </a:p>
          <a:p>
            <a:r>
              <a:rPr lang="en-US" dirty="0"/>
              <a:t>SQLite</a:t>
            </a:r>
          </a:p>
          <a:p>
            <a:r>
              <a:rPr lang="en-US" dirty="0" err="1"/>
              <a:t>Jaringan</a:t>
            </a:r>
            <a:r>
              <a:rPr lang="en-US" dirty="0"/>
              <a:t>/</a:t>
            </a:r>
            <a:r>
              <a:rPr lang="en-US" dirty="0" err="1"/>
              <a:t>Akses</a:t>
            </a:r>
            <a:r>
              <a:rPr lang="en-US" dirty="0"/>
              <a:t> HTTP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8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17EB42-2991-4629-B733-AE43DCE39AF1}"/>
              </a:ext>
            </a:extLst>
          </p:cNvPr>
          <p:cNvSpPr txBox="1"/>
          <p:nvPr/>
        </p:nvSpPr>
        <p:spPr>
          <a:xfrm>
            <a:off x="396240" y="1747520"/>
            <a:ext cx="105460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tombolCari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R.id.tombol_cari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tombolCari.setOnClickListener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v.getId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()==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R.id.tombol_cari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(this,”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E40B17-31B6-445F-9BE0-2EFA46CBE1CA}"/>
              </a:ext>
            </a:extLst>
          </p:cNvPr>
          <p:cNvSpPr/>
          <p:nvPr/>
        </p:nvSpPr>
        <p:spPr>
          <a:xfrm>
            <a:off x="652041" y="437495"/>
            <a:ext cx="108879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Implements </a:t>
            </a:r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onClickListener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862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106E2-B5C9-40EC-B379-38F3D993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Event Pada Tombol Fisik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AEADA-3AB1-48F4-9B39-2077804FA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KeyEvent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callback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activity/view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callback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: </a:t>
            </a:r>
            <a:r>
              <a:rPr lang="en-US" dirty="0" err="1"/>
              <a:t>onKeyUp</a:t>
            </a:r>
            <a:r>
              <a:rPr lang="en-US" dirty="0"/>
              <a:t>(), </a:t>
            </a:r>
            <a:r>
              <a:rPr lang="en-US" dirty="0" err="1"/>
              <a:t>onKeyDown</a:t>
            </a:r>
            <a:r>
              <a:rPr lang="en-US" dirty="0"/>
              <a:t>(), </a:t>
            </a:r>
            <a:r>
              <a:rPr lang="en-US" dirty="0" err="1"/>
              <a:t>onLongKeyPress</a:t>
            </a:r>
            <a:r>
              <a:rPr lang="en-US" dirty="0"/>
              <a:t>()</a:t>
            </a:r>
          </a:p>
          <a:p>
            <a:r>
              <a:rPr lang="en-US" dirty="0" err="1"/>
              <a:t>Untuk</a:t>
            </a:r>
            <a:r>
              <a:rPr lang="en-US" dirty="0"/>
              <a:t> trackball </a:t>
            </a:r>
            <a:r>
              <a:rPr lang="en-US" dirty="0" err="1"/>
              <a:t>dan</a:t>
            </a:r>
            <a:r>
              <a:rPr lang="en-US" dirty="0"/>
              <a:t> touch screen: </a:t>
            </a:r>
            <a:r>
              <a:rPr lang="en-US" dirty="0" err="1"/>
              <a:t>onTrackballEvent</a:t>
            </a:r>
            <a:r>
              <a:rPr lang="en-US" dirty="0"/>
              <a:t>(), </a:t>
            </a:r>
            <a:r>
              <a:rPr lang="en-US" dirty="0" err="1"/>
              <a:t>onTouchEvent</a:t>
            </a:r>
            <a:r>
              <a:rPr lang="en-US" dirty="0"/>
              <a:t>()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state </a:t>
            </a:r>
            <a:r>
              <a:rPr lang="en-US" dirty="0" err="1"/>
              <a:t>fokus</a:t>
            </a:r>
            <a:r>
              <a:rPr lang="en-US" dirty="0"/>
              <a:t>: </a:t>
            </a:r>
            <a:r>
              <a:rPr lang="en-US" dirty="0" err="1"/>
              <a:t>onFocusChanged</a:t>
            </a:r>
            <a:r>
              <a:rPr lang="en-US" dirty="0"/>
              <a:t>()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event (return True)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event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68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A0C44-41F2-496F-ADBC-E1864415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</p:txBody>
      </p:sp>
      <p:graphicFrame>
        <p:nvGraphicFramePr>
          <p:cNvPr id="4" name="Table Placeholder 2">
            <a:extLst>
              <a:ext uri="{FF2B5EF4-FFF2-40B4-BE49-F238E27FC236}">
                <a16:creationId xmlns:a16="http://schemas.microsoft.com/office/drawing/2014/main" id="{42F386CD-1B9B-403F-9206-D5C1B433A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093462"/>
              </p:ext>
            </p:extLst>
          </p:nvPr>
        </p:nvGraphicFramePr>
        <p:xfrm>
          <a:off x="2339657" y="1861426"/>
          <a:ext cx="7505913" cy="4256907"/>
        </p:xfrm>
        <a:graphic>
          <a:graphicData uri="http://schemas.openxmlformats.org/drawingml/2006/table">
            <a:tbl>
              <a:tblPr firstRow="1" bandRow="1"/>
              <a:tblGrid>
                <a:gridCol w="2821698">
                  <a:extLst>
                    <a:ext uri="{9D8B030D-6E8A-4147-A177-3AD203B41FA5}">
                      <a16:colId xmlns:a16="http://schemas.microsoft.com/office/drawing/2014/main" val="2337659614"/>
                    </a:ext>
                  </a:extLst>
                </a:gridCol>
                <a:gridCol w="4684215">
                  <a:extLst>
                    <a:ext uri="{9D8B030D-6E8A-4147-A177-3AD203B41FA5}">
                      <a16:colId xmlns:a16="http://schemas.microsoft.com/office/drawing/2014/main" val="1562571217"/>
                    </a:ext>
                  </a:extLst>
                </a:gridCol>
              </a:tblGrid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1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Tombol fisik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1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KeyEvent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857316289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Power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KEYCODE_POWER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303897440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Back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KEYCODE_BACK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656804362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Menu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KEYCODE_MENU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737838242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 dirty="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Home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KEYCODE_HOME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778084440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Search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KEYCODE_SEARCH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438418481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Camera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KEYCODE_CAMERA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4133729077"/>
                  </a:ext>
                </a:extLst>
              </a:tr>
              <a:tr h="455587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Volume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KEYCODE_VOLUME_UP, KEYCODE_VOLUME_DOWN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754652971"/>
                  </a:ext>
                </a:extLst>
              </a:tr>
              <a:tr h="746574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DPAD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KEYCODE_DPAD_UP, KEYCODE_DPAD_DOWN,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KEYCODE_DPAD_LEFT, KEYCODE_DPAD_RIGHT,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KEYCODE_DPAD_CENTER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953991589"/>
                  </a:ext>
                </a:extLst>
              </a:tr>
              <a:tr h="525367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Keyboard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KEYCODE_0 ... KEYCODE_9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KEYCODE_A ... KEYCODE_Z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493961281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Media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 dirty="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KEYCODE_HEADSETHOOK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73321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489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A51C-A3CF-4C43-A524-9197DD09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/>
              <a:t>GUI Android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BB54C-4EEF-44F4-AA78-F5A9817AF1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83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2369-5B26-4032-AE50-5DDD128B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RadioButton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20962-8271-4C4B-8FAB-DE94EAFC2E88}"/>
              </a:ext>
            </a:extLst>
          </p:cNvPr>
          <p:cNvSpPr txBox="1"/>
          <p:nvPr/>
        </p:nvSpPr>
        <p:spPr>
          <a:xfrm>
            <a:off x="822960" y="2377440"/>
            <a:ext cx="112471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radioGroup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R.id.radiogroup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radioGroup.getCheckedRadioButtonId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R.id.rb_in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rb.getId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terpilih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terpilih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898025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7BEDF-A830-4F67-938E-BFE82267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EditText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94790-11A7-40ED-AC91-193B94D38AB0}"/>
              </a:ext>
            </a:extLst>
          </p:cNvPr>
          <p:cNvSpPr txBox="1"/>
          <p:nvPr/>
        </p:nvSpPr>
        <p:spPr>
          <a:xfrm>
            <a:off x="1451579" y="2590800"/>
            <a:ext cx="9683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et_nama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R.id.et_nama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et_nama.getText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86230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F017-6705-4067-847C-8CC1C5D8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spinner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99AFCF-23F3-4FC5-BE66-6C8B86B18FE6}"/>
              </a:ext>
            </a:extLst>
          </p:cNvPr>
          <p:cNvSpPr txBox="1"/>
          <p:nvPr/>
        </p:nvSpPr>
        <p:spPr>
          <a:xfrm>
            <a:off x="1280160" y="2042160"/>
            <a:ext cx="10373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v.getId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()==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Spinner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spinner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R.id.spinner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String x =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spinner.getSelectedItem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(this,"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Terpilih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"+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x,Toast.LENGTH_LONG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539804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A40A-77D6-4561-8440-B3867169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814A9-7732-4348-8DCC-80AFCB8AD7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35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DD020-E81C-46CC-8C1B-E655A173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923B7-3144-43DF-AC8E-2D84CD3A3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dicontohkan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Cara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pPr lvl="1"/>
            <a:r>
              <a:rPr lang="en-US" dirty="0" err="1"/>
              <a:t>Menggunakan</a:t>
            </a:r>
            <a:r>
              <a:rPr lang="en-US" dirty="0"/>
              <a:t> multi language application</a:t>
            </a:r>
          </a:p>
        </p:txBody>
      </p:sp>
    </p:spTree>
    <p:extLst>
      <p:ext uri="{BB962C8B-B14F-4D97-AF65-F5344CB8AC3E}">
        <p14:creationId xmlns:p14="http://schemas.microsoft.com/office/powerpoint/2010/main" val="206521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53A1-E0EE-43A5-BDE6-72036303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6FC5-FF21-4C73-89A8-2B2F4F7B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1: 30%</a:t>
            </a:r>
          </a:p>
          <a:p>
            <a:r>
              <a:rPr lang="en-US" dirty="0"/>
              <a:t>Assessment 2: 30%</a:t>
            </a:r>
          </a:p>
          <a:p>
            <a:r>
              <a:rPr lang="en-US" dirty="0"/>
              <a:t>Assessment 3: 30%</a:t>
            </a:r>
          </a:p>
          <a:p>
            <a:r>
              <a:rPr lang="en-US" dirty="0" err="1"/>
              <a:t>Tugas</a:t>
            </a:r>
            <a:r>
              <a:rPr lang="en-US" dirty="0"/>
              <a:t>: 10%</a:t>
            </a:r>
          </a:p>
          <a:p>
            <a:r>
              <a:rPr lang="en-US" dirty="0" err="1"/>
              <a:t>Sumber</a:t>
            </a:r>
            <a:r>
              <a:rPr lang="en-US" dirty="0"/>
              <a:t>: https://developer.android.com/</a:t>
            </a:r>
          </a:p>
        </p:txBody>
      </p:sp>
    </p:spTree>
    <p:extLst>
      <p:ext uri="{BB962C8B-B14F-4D97-AF65-F5344CB8AC3E}">
        <p14:creationId xmlns:p14="http://schemas.microsoft.com/office/powerpoint/2010/main" val="229399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C0BD-D00F-43CB-8599-6456C59C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Minggu</a:t>
            </a:r>
            <a:r>
              <a:rPr lang="en-US" dirty="0"/>
              <a:t> 2: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C0FD7-F2CA-41A6-8917-3D1B4E2C5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Manifest, Activity &amp; Action</a:t>
            </a:r>
          </a:p>
          <a:p>
            <a:r>
              <a:rPr lang="en-US" dirty="0"/>
              <a:t>Oleh: </a:t>
            </a:r>
            <a:r>
              <a:rPr lang="id-ID" i="1" dirty="0"/>
              <a:t>&lt;pramukoaji@tass.telkomuniversity.ac.id&gt;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CFFB-B3D9-49DB-97A3-0F7DEE54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: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5D566-2CA1-4033-8393-1A18CB51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  <a:p>
            <a:r>
              <a:rPr lang="en-US" dirty="0"/>
              <a:t>Lifecycle Activity</a:t>
            </a:r>
          </a:p>
          <a:p>
            <a:r>
              <a:rPr lang="en-US" dirty="0"/>
              <a:t>Intent</a:t>
            </a:r>
          </a:p>
          <a:p>
            <a:r>
              <a:rPr lang="en-US" dirty="0"/>
              <a:t>Extra</a:t>
            </a:r>
          </a:p>
        </p:txBody>
      </p:sp>
    </p:spTree>
    <p:extLst>
      <p:ext uri="{BB962C8B-B14F-4D97-AF65-F5344CB8AC3E}">
        <p14:creationId xmlns:p14="http://schemas.microsoft.com/office/powerpoint/2010/main" val="291097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0172-C297-48FA-817E-C652BA3E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E73C-BBDF-4988-9367-D96CE1648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Activity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activity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GUI.</a:t>
            </a:r>
          </a:p>
          <a:p>
            <a:r>
              <a:rPr lang="en-US" dirty="0"/>
              <a:t>Activity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membuatkan</a:t>
            </a:r>
            <a:r>
              <a:rPr lang="en-US" dirty="0"/>
              <a:t> window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setContentView</a:t>
            </a:r>
            <a:r>
              <a:rPr lang="en-US" dirty="0"/>
              <a:t>(View).</a:t>
            </a:r>
          </a:p>
          <a:p>
            <a:r>
              <a:rPr lang="en-US" dirty="0"/>
              <a:t>Window </a:t>
            </a:r>
            <a:r>
              <a:rPr lang="en-US" dirty="0" err="1"/>
              <a:t>dapat</a:t>
            </a:r>
            <a:r>
              <a:rPr lang="en-US" dirty="0"/>
              <a:t> full screen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onCreate</a:t>
            </a:r>
            <a:r>
              <a:rPr lang="en-US" dirty="0"/>
              <a:t>(Bundle)</a:t>
            </a:r>
          </a:p>
          <a:p>
            <a:pPr lvl="1"/>
            <a:r>
              <a:rPr lang="en-US" dirty="0" err="1"/>
              <a:t>onPause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250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09AF3-F2E4-4646-A659-FC3D8D5E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573E-0EAC-4E43-AABA-F314C50FD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Sebuah</a:t>
            </a:r>
            <a:r>
              <a:rPr lang="en-US" dirty="0"/>
              <a:t> activity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</a:p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(Lifecycle) </a:t>
            </a:r>
            <a:r>
              <a:rPr lang="en-US" dirty="0" err="1"/>
              <a:t>dari</a:t>
            </a:r>
            <a:r>
              <a:rPr lang="en-US" dirty="0"/>
              <a:t> activity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method yang </a:t>
            </a:r>
            <a:r>
              <a:rPr lang="en-US" dirty="0" err="1"/>
              <a:t>dimiliki</a:t>
            </a:r>
            <a:endParaRPr lang="en-US" dirty="0"/>
          </a:p>
          <a:p>
            <a:r>
              <a:rPr lang="en-US" dirty="0"/>
              <a:t>Lifecycle callbacks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 lvl="1"/>
            <a:r>
              <a:rPr lang="en-US" dirty="0" err="1"/>
              <a:t>Aplikasi</a:t>
            </a:r>
            <a:r>
              <a:rPr lang="en-US" dirty="0"/>
              <a:t> crash </a:t>
            </a:r>
            <a:r>
              <a:rPr lang="en-US" dirty="0" err="1"/>
              <a:t>jika</a:t>
            </a:r>
            <a:r>
              <a:rPr lang="en-US" dirty="0"/>
              <a:t> user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berganti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app lain.</a:t>
            </a:r>
          </a:p>
          <a:p>
            <a:pPr lvl="1"/>
            <a:r>
              <a:rPr lang="en-US" dirty="0" err="1"/>
              <a:t>Menggunakan</a:t>
            </a:r>
            <a:r>
              <a:rPr lang="en-US" dirty="0"/>
              <a:t> system resources yang “</a:t>
            </a:r>
            <a:r>
              <a:rPr lang="en-US" dirty="0" err="1"/>
              <a:t>berharga</a:t>
            </a:r>
            <a:r>
              <a:rPr lang="en-US" dirty="0"/>
              <a:t>” </a:t>
            </a:r>
            <a:r>
              <a:rPr lang="en-US" dirty="0" err="1"/>
              <a:t>ketika</a:t>
            </a:r>
            <a:r>
              <a:rPr lang="en-US" dirty="0"/>
              <a:t>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(</a:t>
            </a:r>
            <a:r>
              <a:rPr lang="en-US" dirty="0" err="1"/>
              <a:t>pemborosan</a:t>
            </a:r>
            <a:r>
              <a:rPr lang="en-US" dirty="0"/>
              <a:t> valuable resources).</a:t>
            </a:r>
          </a:p>
          <a:p>
            <a:pPr lvl="1"/>
            <a:r>
              <a:rPr lang="en-US" dirty="0" err="1"/>
              <a:t>Kehilangan</a:t>
            </a:r>
            <a:r>
              <a:rPr lang="en-US" dirty="0"/>
              <a:t> progress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user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sesaat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Aplikasi</a:t>
            </a:r>
            <a:r>
              <a:rPr lang="en-US" dirty="0"/>
              <a:t> crash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progress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berganti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28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88F72C-C3EE-4F70-8FFA-DE64260C7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1" y="-88320"/>
            <a:ext cx="5453368" cy="70479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220104-6ED2-4C90-8D78-B06F2FFA20A0}"/>
              </a:ext>
            </a:extLst>
          </p:cNvPr>
          <p:cNvSpPr/>
          <p:nvPr/>
        </p:nvSpPr>
        <p:spPr>
          <a:xfrm>
            <a:off x="6988684" y="2012295"/>
            <a:ext cx="33759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LifeCycle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13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0457-2D9F-4D82-8C76-9515D709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&amp; Extra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9036-0687-40C3-B988-E8FCF5AD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83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Intents: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pengoperan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antar-aplikasi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intent,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memancarkan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activity/service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/>
              <a:t>Intent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startActivity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activity</a:t>
            </a:r>
          </a:p>
          <a:p>
            <a:pPr lvl="1"/>
            <a:r>
              <a:rPr lang="en-US" dirty="0" err="1"/>
              <a:t>BroadcastIntent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BroadcastReceiver</a:t>
            </a:r>
            <a:r>
              <a:rPr lang="en-US" dirty="0"/>
              <a:t> yang </a:t>
            </a:r>
            <a:r>
              <a:rPr lang="en-US" dirty="0" err="1"/>
              <a:t>tertarik</a:t>
            </a:r>
            <a:endParaRPr lang="en-US" dirty="0"/>
          </a:p>
          <a:p>
            <a:pPr lvl="1"/>
            <a:r>
              <a:rPr lang="en-US" dirty="0" err="1"/>
              <a:t>startService</a:t>
            </a:r>
            <a:r>
              <a:rPr lang="en-US" dirty="0"/>
              <a:t>(Intent)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bindService</a:t>
            </a:r>
            <a:r>
              <a:rPr lang="en-US" dirty="0"/>
              <a:t>(Intent, </a:t>
            </a:r>
            <a:r>
              <a:rPr lang="en-US" dirty="0" err="1"/>
              <a:t>ServiceConnection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Service.</a:t>
            </a:r>
          </a:p>
          <a:p>
            <a:r>
              <a:rPr lang="en-US" dirty="0" err="1"/>
              <a:t>Struktur</a:t>
            </a:r>
            <a:r>
              <a:rPr lang="en-US" dirty="0"/>
              <a:t> intent: action </a:t>
            </a:r>
            <a:r>
              <a:rPr lang="en-US" dirty="0" err="1"/>
              <a:t>dan</a:t>
            </a:r>
            <a:r>
              <a:rPr lang="en-US" dirty="0"/>
              <a:t> data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activity, Intent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data </a:t>
            </a:r>
            <a:r>
              <a:rPr lang="en-US" dirty="0" err="1"/>
              <a:t>berupa</a:t>
            </a:r>
            <a:r>
              <a:rPr lang="en-US" dirty="0"/>
              <a:t> Extra</a:t>
            </a:r>
          </a:p>
          <a:p>
            <a:r>
              <a:rPr lang="en-US" dirty="0"/>
              <a:t>Intent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intent </a:t>
            </a:r>
            <a:r>
              <a:rPr lang="en-US" dirty="0" err="1"/>
              <a:t>implisit</a:t>
            </a:r>
            <a:r>
              <a:rPr lang="en-US" dirty="0"/>
              <a:t> &amp; intent </a:t>
            </a:r>
            <a:r>
              <a:rPr lang="en-US" dirty="0" err="1"/>
              <a:t>explisit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810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196</TotalTime>
  <Words>1365</Words>
  <Application>Microsoft Office PowerPoint</Application>
  <PresentationFormat>Widescreen</PresentationFormat>
  <Paragraphs>228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 Unicode MS</vt:lpstr>
      <vt:lpstr>Arial</vt:lpstr>
      <vt:lpstr>Calibri</vt:lpstr>
      <vt:lpstr>Courier New</vt:lpstr>
      <vt:lpstr>Gill Sans MT</vt:lpstr>
      <vt:lpstr>Mangal</vt:lpstr>
      <vt:lpstr>Universalis ADF Std</vt:lpstr>
      <vt:lpstr>Gallery</vt:lpstr>
      <vt:lpstr>DPH3A4</vt:lpstr>
      <vt:lpstr>Daftar Materi</vt:lpstr>
      <vt:lpstr>Daftar Penilaian</vt:lpstr>
      <vt:lpstr>Minggu 2: Activity</vt:lpstr>
      <vt:lpstr>Materi: Activity</vt:lpstr>
      <vt:lpstr>Activity</vt:lpstr>
      <vt:lpstr>Siklus Hidup Activity</vt:lpstr>
      <vt:lpstr>PowerPoint Presentation</vt:lpstr>
      <vt:lpstr>Intent &amp; Extra</vt:lpstr>
      <vt:lpstr>Manifest</vt:lpstr>
      <vt:lpstr>Materi ManiFest</vt:lpstr>
      <vt:lpstr>Manifest</vt:lpstr>
      <vt:lpstr>Tag Application Manifest</vt:lpstr>
      <vt:lpstr>PowerPoint Presentation</vt:lpstr>
      <vt:lpstr>Tag Yang perlu diperhatikan</vt:lpstr>
      <vt:lpstr>Action/EVENT</vt:lpstr>
      <vt:lpstr>Action</vt:lpstr>
      <vt:lpstr>PowerPoint Presentation</vt:lpstr>
      <vt:lpstr>PowerPoint Presentation</vt:lpstr>
      <vt:lpstr>PowerPoint Presentation</vt:lpstr>
      <vt:lpstr>Event Pada Tombol Fisik</vt:lpstr>
      <vt:lpstr>Daftar Kunci Fisik</vt:lpstr>
      <vt:lpstr>Elemen GUI Android</vt:lpstr>
      <vt:lpstr>Contoh Menggunakan RadioButton</vt:lpstr>
      <vt:lpstr>Contoh Menggunakan EditText</vt:lpstr>
      <vt:lpstr>Contoh menggunakan spinner</vt:lpstr>
      <vt:lpstr>Latihan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DPH3A4</dc:title>
  <dc:creator>REZA BUDIAWAN</dc:creator>
  <cp:lastModifiedBy>REZA BUDIAWAN</cp:lastModifiedBy>
  <cp:revision>21</cp:revision>
  <dcterms:created xsi:type="dcterms:W3CDTF">2018-08-20T04:11:15Z</dcterms:created>
  <dcterms:modified xsi:type="dcterms:W3CDTF">2018-09-02T05:51:19Z</dcterms:modified>
</cp:coreProperties>
</file>