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60" r:id="rId3"/>
    <p:sldId id="259" r:id="rId4"/>
    <p:sldId id="258" r:id="rId5"/>
    <p:sldId id="340" r:id="rId6"/>
    <p:sldId id="341" r:id="rId7"/>
    <p:sldId id="343" r:id="rId8"/>
    <p:sldId id="344" r:id="rId9"/>
    <p:sldId id="345" r:id="rId10"/>
    <p:sldId id="346" r:id="rId11"/>
    <p:sldId id="353" r:id="rId12"/>
    <p:sldId id="351" r:id="rId13"/>
    <p:sldId id="348" r:id="rId14"/>
    <p:sldId id="349" r:id="rId15"/>
    <p:sldId id="350" r:id="rId16"/>
    <p:sldId id="352" r:id="rId17"/>
    <p:sldId id="347" r:id="rId18"/>
    <p:sldId id="354" r:id="rId19"/>
    <p:sldId id="35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86" autoAdjust="0"/>
    <p:restoredTop sz="94660"/>
  </p:normalViewPr>
  <p:slideViewPr>
    <p:cSldViewPr snapToGrid="0">
      <p:cViewPr varScale="1">
        <p:scale>
          <a:sx n="61" d="100"/>
          <a:sy n="61" d="100"/>
        </p:scale>
        <p:origin x="64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231AFA-55C8-4858-9DA4-9B43FCF2139A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B6E32-2E05-45B6-8632-858A7669F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15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561FF-25A8-47B0-8EC4-D08354D83B3F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0D9A4E20-6FAB-4E55-AD3E-9DD72B456E6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1263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561FF-25A8-47B0-8EC4-D08354D83B3F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A4E20-6FAB-4E55-AD3E-9DD72B456E60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5850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561FF-25A8-47B0-8EC4-D08354D83B3F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A4E20-6FAB-4E55-AD3E-9DD72B456E6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2982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561FF-25A8-47B0-8EC4-D08354D83B3F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A4E20-6FAB-4E55-AD3E-9DD72B456E60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6704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561FF-25A8-47B0-8EC4-D08354D83B3F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A4E20-6FAB-4E55-AD3E-9DD72B456E6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4057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561FF-25A8-47B0-8EC4-D08354D83B3F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A4E20-6FAB-4E55-AD3E-9DD72B456E60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0250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561FF-25A8-47B0-8EC4-D08354D83B3F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A4E20-6FAB-4E55-AD3E-9DD72B456E60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649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561FF-25A8-47B0-8EC4-D08354D83B3F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A4E20-6FAB-4E55-AD3E-9DD72B456E60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2803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561FF-25A8-47B0-8EC4-D08354D83B3F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A4E20-6FAB-4E55-AD3E-9DD72B456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850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561FF-25A8-47B0-8EC4-D08354D83B3F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A4E20-6FAB-4E55-AD3E-9DD72B456E60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1387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E74561FF-25A8-47B0-8EC4-D08354D83B3F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A4E20-6FAB-4E55-AD3E-9DD72B456E60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3603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561FF-25A8-47B0-8EC4-D08354D83B3F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0D9A4E20-6FAB-4E55-AD3E-9DD72B456E6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4862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E8F25-4B17-41B7-BFDD-E20472558D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DPH3A4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39EB1F-D4A5-431E-9532-1E45F116C8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Pemrograman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bergerak</a:t>
            </a:r>
            <a:r>
              <a:rPr lang="en-US" dirty="0"/>
              <a:t> </a:t>
            </a:r>
          </a:p>
          <a:p>
            <a:r>
              <a:rPr lang="en-US" dirty="0" err="1"/>
              <a:t>Dosen</a:t>
            </a:r>
            <a:r>
              <a:rPr lang="en-US" dirty="0"/>
              <a:t>: RBD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89D960-D9EE-40DD-A840-36D5BA9FF3FD}"/>
              </a:ext>
            </a:extLst>
          </p:cNvPr>
          <p:cNvSpPr txBox="1"/>
          <p:nvPr/>
        </p:nvSpPr>
        <p:spPr>
          <a:xfrm>
            <a:off x="568172" y="5686370"/>
            <a:ext cx="11055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kepentingan</a:t>
            </a:r>
            <a:r>
              <a:rPr lang="en-US" dirty="0"/>
              <a:t> </a:t>
            </a:r>
            <a:r>
              <a:rPr lang="en-US" dirty="0" err="1"/>
              <a:t>pengajaran</a:t>
            </a:r>
            <a:r>
              <a:rPr lang="en-US" dirty="0"/>
              <a:t> di D3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Informatika</a:t>
            </a:r>
            <a:r>
              <a:rPr lang="en-US" dirty="0"/>
              <a:t>, </a:t>
            </a:r>
            <a:r>
              <a:rPr lang="en-US" dirty="0" err="1"/>
              <a:t>Fakultas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Terapan</a:t>
            </a:r>
            <a:r>
              <a:rPr lang="en-US" dirty="0"/>
              <a:t> Semester </a:t>
            </a:r>
            <a:r>
              <a:rPr lang="en-US" dirty="0" err="1"/>
              <a:t>Gasal</a:t>
            </a:r>
            <a:r>
              <a:rPr lang="en-US" dirty="0"/>
              <a:t> 2018-2019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81CF49-7CE9-4A5F-AD6D-F53A09CEA0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717" y="458006"/>
            <a:ext cx="2834640" cy="121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998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3E004-78E9-4682-B00F-BA22626B4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Posisi</a:t>
            </a:r>
            <a:r>
              <a:rPr lang="en-US" dirty="0"/>
              <a:t> </a:t>
            </a:r>
            <a:r>
              <a:rPr lang="en-US" dirty="0" err="1"/>
              <a:t>Relatif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7BA4C8-0014-47D8-9ECF-840A74A72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android:layout_above</a:t>
            </a:r>
            <a:endParaRPr lang="en-US" dirty="0"/>
          </a:p>
          <a:p>
            <a:r>
              <a:rPr lang="en-US" dirty="0" err="1"/>
              <a:t>android:layout_below</a:t>
            </a:r>
            <a:endParaRPr lang="en-US" dirty="0"/>
          </a:p>
          <a:p>
            <a:r>
              <a:rPr lang="en-US" dirty="0" err="1"/>
              <a:t>android:layout_toLeftOf</a:t>
            </a:r>
            <a:endParaRPr lang="en-US" dirty="0"/>
          </a:p>
          <a:p>
            <a:r>
              <a:rPr lang="en-US" dirty="0" err="1"/>
              <a:t>android:layout_toRightOf</a:t>
            </a:r>
            <a:endParaRPr lang="en-US" dirty="0"/>
          </a:p>
          <a:p>
            <a:r>
              <a:rPr lang="en-US" dirty="0" err="1"/>
              <a:t>android:layout_alignTop</a:t>
            </a:r>
            <a:endParaRPr lang="en-US" dirty="0"/>
          </a:p>
          <a:p>
            <a:r>
              <a:rPr lang="en-US" dirty="0" err="1"/>
              <a:t>android:layout_alignBottom</a:t>
            </a:r>
            <a:endParaRPr lang="en-US" dirty="0"/>
          </a:p>
          <a:p>
            <a:r>
              <a:rPr lang="en-US" dirty="0" err="1"/>
              <a:t>android:layout_alignLeft</a:t>
            </a:r>
            <a:endParaRPr lang="en-US" dirty="0"/>
          </a:p>
          <a:p>
            <a:r>
              <a:rPr lang="en-US" dirty="0" err="1"/>
              <a:t>android:layout_alignRight</a:t>
            </a:r>
            <a:endParaRPr lang="en-US" dirty="0"/>
          </a:p>
          <a:p>
            <a:r>
              <a:rPr lang="en-US" dirty="0" err="1"/>
              <a:t>android:layout_alignBaseline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273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4718D5-74F2-4182-B3EB-4A718A65001A}"/>
              </a:ext>
            </a:extLst>
          </p:cNvPr>
          <p:cNvSpPr txBox="1"/>
          <p:nvPr/>
        </p:nvSpPr>
        <p:spPr>
          <a:xfrm>
            <a:off x="203200" y="111760"/>
            <a:ext cx="7064755" cy="58169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&lt;?xml version="1.0" encoding="utf-8"?&gt;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RelativeLayout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xmlns:android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="http://schemas.android.com/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apk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/res/android"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android:layout_width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match_parent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android:layout_height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match_parent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android:paddingLeft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="16dp"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android:paddingRight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="16dp" 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EditText</a:t>
            </a: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android:id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="@+id/name"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android:layout_width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match_parent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android:layout_height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wrap_content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android:hint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="@string/reminder" /&gt;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&lt;Spinner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android:id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="@+id/dates"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android:layout_width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="0dp"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android:layout_height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wrap_content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android:layout_below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="@id/name"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android:layout_alignParentLeft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="true"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android:layout_toLeftOf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="@+id/times" /&gt;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&lt;Spinner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android:id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="@id/times"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android:layout_width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="96dp"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android:layout_height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wrap_content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android:layout_below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="@id/name"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android:layout_alignParentRight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="true" /&gt;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&lt;Button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android:layout_width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="96dp"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android:layout_height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wrap_content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android:layout_below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="@id/times"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android:layout_alignParentRight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="true"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android:text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="@string/done" /&gt;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RelativeLayout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1A0FCE-E74B-4EF7-B1AF-5C2BA87DD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4124" y="929263"/>
            <a:ext cx="3352800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864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13666-6781-49D9-9A11-78A2E3882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Jarak</a:t>
            </a:r>
            <a:r>
              <a:rPr lang="en-US" dirty="0"/>
              <a:t>: Margin VS Padding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DA0D5-121E-404F-953E-AF77D512E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jarak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 yang </a:t>
            </a:r>
            <a:r>
              <a:rPr lang="en-US" dirty="0" err="1"/>
              <a:t>muncul</a:t>
            </a:r>
            <a:r>
              <a:rPr lang="en-US" dirty="0"/>
              <a:t>,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diatur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Margin</a:t>
            </a:r>
          </a:p>
          <a:p>
            <a:pPr lvl="1"/>
            <a:r>
              <a:rPr lang="en-US" dirty="0"/>
              <a:t>Padding</a:t>
            </a:r>
          </a:p>
          <a:p>
            <a:r>
              <a:rPr lang="en-US" dirty="0"/>
              <a:t>Margin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android:layout_margin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Padding  </a:t>
            </a:r>
            <a:r>
              <a:rPr lang="en-US" dirty="0" err="1">
                <a:sym typeface="Wingdings" panose="05000000000000000000" pitchFamily="2" charset="2"/>
              </a:rPr>
              <a:t>android:padding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Margin </a:t>
            </a:r>
            <a:r>
              <a:rPr lang="en-US" dirty="0" err="1">
                <a:sym typeface="Wingdings" panose="05000000000000000000" pitchFamily="2" charset="2"/>
              </a:rPr>
              <a:t>memberikan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jarak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dengan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acuan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pengaturan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dari</a:t>
            </a:r>
            <a:r>
              <a:rPr lang="en-US" dirty="0">
                <a:sym typeface="Wingdings" panose="05000000000000000000" pitchFamily="2" charset="2"/>
              </a:rPr>
              <a:t> view parent</a:t>
            </a:r>
          </a:p>
          <a:p>
            <a:r>
              <a:rPr lang="en-US" dirty="0">
                <a:sym typeface="Wingdings" panose="05000000000000000000" pitchFamily="2" charset="2"/>
              </a:rPr>
              <a:t>Padding </a:t>
            </a:r>
            <a:r>
              <a:rPr lang="en-US" dirty="0" err="1">
                <a:sym typeface="Wingdings" panose="05000000000000000000" pitchFamily="2" charset="2"/>
              </a:rPr>
              <a:t>memberikan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jarak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dengan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acuan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pengaturan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dari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komponen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524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02AFE-EE7F-420B-98D6-94C8F1F2B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Jarak</a:t>
            </a:r>
            <a:r>
              <a:rPr lang="en-US" dirty="0"/>
              <a:t>: Margin VS Padding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90827D-FCCD-4A1E-AC30-20AD5213114A}"/>
              </a:ext>
            </a:extLst>
          </p:cNvPr>
          <p:cNvSpPr txBox="1"/>
          <p:nvPr/>
        </p:nvSpPr>
        <p:spPr>
          <a:xfrm>
            <a:off x="431800" y="2099733"/>
            <a:ext cx="796083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&lt;?xml version="1.0" encoding="utf-8"?&gt;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LinearLayout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xmlns:android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="http://schemas.android.com/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apk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/res/android"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xmlns:tools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="http://schemas.android.com/tools"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android:layout_width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match_parent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android:layout_height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match_parent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tools:context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=".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MainActivity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android:layout_width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wrap_content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android:layout_height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wrap_content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android:text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="D3MI-40-xx"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android:background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="@color/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colorPrimaryDark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android:textColor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="#FFFFFF"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/&gt;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LinearLayout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CA0757-8637-4FC4-A17A-C0D714BC81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8677" y="1255839"/>
            <a:ext cx="2733733" cy="450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226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CEF444-7E44-462E-9D94-505715D9B1A6}"/>
              </a:ext>
            </a:extLst>
          </p:cNvPr>
          <p:cNvSpPr txBox="1"/>
          <p:nvPr/>
        </p:nvSpPr>
        <p:spPr>
          <a:xfrm>
            <a:off x="243840" y="365760"/>
            <a:ext cx="9071714" cy="4278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&lt;?xml version="1.0" encoding="utf-8"?&gt;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LinearLayout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xmlns:android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="http://schemas.android.com/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apk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/res/android"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xmlns:tools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="http://schemas.android.com/tools"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android:layout_width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match_parent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android:layout_height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match_parent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tools:context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=".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MainActivity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android:layout_width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wrap_content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android:layout_height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wrap_content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android:text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="D3MI-40-xx"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android:background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="@color/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colorPrimaryDark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b="1" dirty="0" err="1">
                <a:solidFill>
                  <a:srgbClr val="FF0000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android:layout_margin</a:t>
            </a:r>
            <a:r>
              <a:rPr lang="en-US" sz="1600" b="1" dirty="0">
                <a:solidFill>
                  <a:srgbClr val="FF0000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="16dp"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android:textColor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="#FFFFFF"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/&gt;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LinearLayout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057D46-936B-4EE8-AA80-6892A0B9D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0911" y="1282262"/>
            <a:ext cx="3245164" cy="535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506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06D054-175E-4362-9B1E-89023AB24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3163" y="855115"/>
            <a:ext cx="3136180" cy="51477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6C47D4C-2C34-4F67-B862-26118FA8AED4}"/>
              </a:ext>
            </a:extLst>
          </p:cNvPr>
          <p:cNvSpPr txBox="1"/>
          <p:nvPr/>
        </p:nvSpPr>
        <p:spPr>
          <a:xfrm>
            <a:off x="388883" y="714703"/>
            <a:ext cx="7960834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&lt;?xml version="1.0" encoding="utf-8"?&gt;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LinearLayout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xmlns:android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="http://schemas.android.com/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apk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/res/android"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xmlns:tools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="http://schemas.android.com/tools"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android:layout_width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match_parent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android:layout_height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match_parent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tools:context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=".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MainActivity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android:layout_width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wrap_content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android:layout_height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wrap_content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android:text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="D3MI-40-xx"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android:background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="@color/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colorPrimaryDark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b="1" dirty="0" err="1">
                <a:solidFill>
                  <a:srgbClr val="FF0000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android:padding</a:t>
            </a:r>
            <a:r>
              <a:rPr lang="en-US" sz="1600" b="1" dirty="0">
                <a:solidFill>
                  <a:srgbClr val="FF0000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="16dp"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android:textColor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="#FFFFFF"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/&gt;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LinearLayout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53407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8FF9D0-B544-4032-AD67-F07BE7B97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6808" y="366712"/>
            <a:ext cx="3705225" cy="61245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8CFDDC-F1D2-453C-B023-81C30B5390FA}"/>
              </a:ext>
            </a:extLst>
          </p:cNvPr>
          <p:cNvSpPr txBox="1"/>
          <p:nvPr/>
        </p:nvSpPr>
        <p:spPr>
          <a:xfrm>
            <a:off x="145743" y="496439"/>
            <a:ext cx="7837402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&lt;?xml version="1.0" encoding="utf-8"?&gt;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LinearLayout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xmlns:android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="http://schemas.android.com/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apk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/res/android"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xmlns:tools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="http://schemas.android.com/tools"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android:layout_width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match_parent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android:layout_height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match_parent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tools:context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=".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MainActivity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 err="1">
                <a:solidFill>
                  <a:srgbClr val="FF0000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android:layout_margin</a:t>
            </a:r>
            <a:r>
              <a:rPr lang="en-US" sz="1600" b="1" dirty="0">
                <a:solidFill>
                  <a:srgbClr val="FF0000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="16dp"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android:background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="@color/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colorAccent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TextView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android:layout_width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wrap_content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android:layout_height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wrap_content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android:text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="D3MI-40-xx"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android:background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="@color/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colorPrimaryDark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android:padding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="16dp"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android:textColor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="#FFFFFF"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/&gt;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LinearLayout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6009061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4ACFA-1E9F-4781-9688-B43BC08AC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Latihan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FB1F41-C4EF-445C-8D6C-0828294188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Buatlah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layout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tampilan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3443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DC162-6D00-47F2-B0F5-490A27855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Latihan</a:t>
            </a:r>
            <a:r>
              <a:rPr lang="en-US" dirty="0"/>
              <a:t>: </a:t>
            </a:r>
            <a:r>
              <a:rPr lang="en-US" dirty="0" err="1"/>
              <a:t>RelativeLayout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77E1EF-4A65-4713-A268-11DCA3B01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9326" y="804519"/>
            <a:ext cx="3152775" cy="52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5521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B0B8A-7B27-4EAF-BAC3-1C31D7943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Latihan</a:t>
            </a:r>
            <a:r>
              <a:rPr lang="en-US" dirty="0"/>
              <a:t>: </a:t>
            </a:r>
            <a:r>
              <a:rPr lang="en-US" dirty="0" err="1"/>
              <a:t>LinearLayout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84F447-322F-4B63-B1B5-2CF1508175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703" y="1597572"/>
            <a:ext cx="3151308" cy="51237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508762-BD5B-424E-BE01-8C67876B9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2816" y="1525805"/>
            <a:ext cx="3200400" cy="52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65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81D87-3223-4692-8ED1-5083B3D41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Daftar </a:t>
            </a:r>
            <a:r>
              <a:rPr lang="en-US" dirty="0" err="1"/>
              <a:t>Materi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F0C7D-FBBA-4AD3-99B3-FC479A2F347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  <a:p>
            <a:r>
              <a:rPr lang="en-US" dirty="0"/>
              <a:t>Activity</a:t>
            </a:r>
          </a:p>
          <a:p>
            <a:r>
              <a:rPr lang="en-US" dirty="0"/>
              <a:t>Layout</a:t>
            </a:r>
          </a:p>
          <a:p>
            <a:r>
              <a:rPr lang="en-US" dirty="0"/>
              <a:t>Style</a:t>
            </a:r>
          </a:p>
          <a:p>
            <a:r>
              <a:rPr lang="en-US" dirty="0"/>
              <a:t>Alert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D41299-CF6D-40AE-8A0D-4ADA0B5D23A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Navigasi</a:t>
            </a:r>
            <a:r>
              <a:rPr lang="en-US" dirty="0"/>
              <a:t> (2x)</a:t>
            </a:r>
          </a:p>
          <a:p>
            <a:r>
              <a:rPr lang="en-US" dirty="0"/>
              <a:t>List</a:t>
            </a:r>
          </a:p>
          <a:p>
            <a:r>
              <a:rPr lang="en-US" dirty="0"/>
              <a:t>Shared Preferences</a:t>
            </a:r>
          </a:p>
          <a:p>
            <a:r>
              <a:rPr lang="en-US" dirty="0"/>
              <a:t>SQLite</a:t>
            </a:r>
          </a:p>
          <a:p>
            <a:r>
              <a:rPr lang="en-US" dirty="0" err="1"/>
              <a:t>Jaringan</a:t>
            </a:r>
            <a:r>
              <a:rPr lang="en-US" dirty="0"/>
              <a:t>/</a:t>
            </a:r>
            <a:r>
              <a:rPr lang="en-US" dirty="0" err="1"/>
              <a:t>Akses</a:t>
            </a:r>
            <a:r>
              <a:rPr lang="en-US" dirty="0"/>
              <a:t> HTTP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783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E53A1-E0EE-43A5-BDE6-72036303A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Daftar </a:t>
            </a:r>
            <a:r>
              <a:rPr lang="en-US" dirty="0" err="1"/>
              <a:t>Penilaian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9B6FC5-FF21-4C73-89A8-2B2F4F7B94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Assessment 1: 30%</a:t>
            </a:r>
          </a:p>
          <a:p>
            <a:r>
              <a:rPr lang="en-US" dirty="0"/>
              <a:t>Assessment 2: 30%</a:t>
            </a:r>
          </a:p>
          <a:p>
            <a:r>
              <a:rPr lang="en-US" dirty="0"/>
              <a:t>Assessment 3: 30%</a:t>
            </a:r>
          </a:p>
          <a:p>
            <a:r>
              <a:rPr lang="en-US" dirty="0" err="1"/>
              <a:t>Tugas</a:t>
            </a:r>
            <a:r>
              <a:rPr lang="en-US" dirty="0"/>
              <a:t>: 10%</a:t>
            </a:r>
          </a:p>
          <a:p>
            <a:r>
              <a:rPr lang="en-US" dirty="0" err="1"/>
              <a:t>Sumber</a:t>
            </a:r>
            <a:r>
              <a:rPr lang="en-US" dirty="0"/>
              <a:t>: https://developer.android.com/</a:t>
            </a:r>
          </a:p>
        </p:txBody>
      </p:sp>
    </p:spTree>
    <p:extLst>
      <p:ext uri="{BB962C8B-B14F-4D97-AF65-F5344CB8AC3E}">
        <p14:creationId xmlns:p14="http://schemas.microsoft.com/office/powerpoint/2010/main" val="2293994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6C0BD-D00F-43CB-8599-6456C59C7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Minggu</a:t>
            </a:r>
            <a:r>
              <a:rPr lang="en-US" dirty="0"/>
              <a:t> 4: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6C0FD7-F2CA-41A6-8917-3D1B4E2C54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LinearLayout</a:t>
            </a:r>
            <a:r>
              <a:rPr lang="en-US" dirty="0"/>
              <a:t> &amp; </a:t>
            </a:r>
            <a:r>
              <a:rPr lang="en-US" dirty="0" err="1"/>
              <a:t>RelativeLayout</a:t>
            </a:r>
            <a:endParaRPr lang="en-US" dirty="0"/>
          </a:p>
          <a:p>
            <a:r>
              <a:rPr lang="en-US" dirty="0"/>
              <a:t>Oleh: </a:t>
            </a:r>
            <a:r>
              <a:rPr lang="id-ID" i="1" dirty="0"/>
              <a:t>&lt;pramukoaji@tass.telkomuniversity.ac.id&gt;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201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C1E94-D9B6-4392-9EE1-31C66E21F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LinearLayout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A42D53-9056-40E5-A792-A89E4E6FB5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2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08C63-08EB-462E-94A4-409BFC7A6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LinearLayout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F5B13-6CB9-410E-B079-6A71F1910B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View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kontainer-anak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disusun</a:t>
            </a:r>
            <a:r>
              <a:rPr lang="en-US" dirty="0"/>
              <a:t> </a:t>
            </a:r>
            <a:r>
              <a:rPr lang="en-US" dirty="0" err="1"/>
              <a:t>berjajar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kolom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baris</a:t>
            </a:r>
            <a:r>
              <a:rPr lang="en-US" dirty="0"/>
              <a:t>.</a:t>
            </a:r>
          </a:p>
          <a:p>
            <a:r>
              <a:rPr lang="en-US" dirty="0" err="1"/>
              <a:t>Mirip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FlowLayout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Swing</a:t>
            </a:r>
          </a:p>
          <a:p>
            <a:r>
              <a:rPr lang="en-US" dirty="0" err="1"/>
              <a:t>Properti</a:t>
            </a:r>
            <a:r>
              <a:rPr lang="en-US" dirty="0"/>
              <a:t>:</a:t>
            </a:r>
          </a:p>
          <a:p>
            <a:r>
              <a:rPr lang="en-US" dirty="0"/>
              <a:t>Orientation: </a:t>
            </a:r>
            <a:r>
              <a:rPr lang="en-US" dirty="0" err="1"/>
              <a:t>vertikal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horizontal?</a:t>
            </a:r>
          </a:p>
          <a:p>
            <a:r>
              <a:rPr lang="en-US" dirty="0"/>
              <a:t>Height </a:t>
            </a:r>
            <a:r>
              <a:rPr lang="en-US" dirty="0" err="1"/>
              <a:t>dan</a:t>
            </a:r>
            <a:r>
              <a:rPr lang="en-US" dirty="0"/>
              <a:t> width</a:t>
            </a:r>
          </a:p>
          <a:p>
            <a:r>
              <a:rPr lang="en-US" dirty="0"/>
              <a:t>Weight: </a:t>
            </a:r>
            <a:r>
              <a:rPr lang="en-US" dirty="0" err="1"/>
              <a:t>seberapa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kosong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dialokasikan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view-view yang '</a:t>
            </a:r>
            <a:r>
              <a:rPr lang="en-US" dirty="0" err="1"/>
              <a:t>berebut</a:t>
            </a:r>
            <a:r>
              <a:rPr lang="en-US" dirty="0"/>
              <a:t>'?</a:t>
            </a:r>
          </a:p>
          <a:p>
            <a:r>
              <a:rPr lang="en-US" dirty="0"/>
              <a:t>Gravity: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arah</a:t>
            </a:r>
            <a:r>
              <a:rPr lang="en-US" dirty="0"/>
              <a:t> mana view-view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tertarik</a:t>
            </a:r>
            <a:r>
              <a:rPr lang="en-US" dirty="0"/>
              <a:t>?</a:t>
            </a:r>
          </a:p>
          <a:p>
            <a:r>
              <a:rPr lang="en-US" dirty="0"/>
              <a:t>Padding: </a:t>
            </a:r>
            <a:r>
              <a:rPr lang="en-US" dirty="0" err="1"/>
              <a:t>spasi</a:t>
            </a:r>
            <a:r>
              <a:rPr lang="en-US" dirty="0"/>
              <a:t> di </a:t>
            </a:r>
            <a:r>
              <a:rPr lang="en-US" dirty="0" err="1"/>
              <a:t>atas</a:t>
            </a:r>
            <a:r>
              <a:rPr lang="en-US" dirty="0"/>
              <a:t>, </a:t>
            </a:r>
            <a:r>
              <a:rPr lang="en-US" dirty="0" err="1"/>
              <a:t>bawah</a:t>
            </a:r>
            <a:r>
              <a:rPr lang="en-US" dirty="0"/>
              <a:t>, </a:t>
            </a:r>
            <a:r>
              <a:rPr lang="en-US" dirty="0" err="1"/>
              <a:t>kiri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kanan</a:t>
            </a:r>
            <a:r>
              <a:rPr lang="en-US" dirty="0"/>
              <a:t> view.</a:t>
            </a:r>
          </a:p>
        </p:txBody>
      </p:sp>
    </p:spTree>
    <p:extLst>
      <p:ext uri="{BB962C8B-B14F-4D97-AF65-F5344CB8AC3E}">
        <p14:creationId xmlns:p14="http://schemas.microsoft.com/office/powerpoint/2010/main" val="1015466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1972DD-5B34-4B2C-B3EA-9573934369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3595" y="109220"/>
            <a:ext cx="3371850" cy="5867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65C2E1C-6E9A-43D0-A88D-7FF2746E2DEC}"/>
              </a:ext>
            </a:extLst>
          </p:cNvPr>
          <p:cNvSpPr txBox="1"/>
          <p:nvPr/>
        </p:nvSpPr>
        <p:spPr>
          <a:xfrm>
            <a:off x="376555" y="294640"/>
            <a:ext cx="7917552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&lt;?xml version="1.0" encoding="utf-8"?&gt;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LinearLayout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xmlns:android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="http://schemas.android.com/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/res/android"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android:layout_width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match_parent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android:layout_height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match_parent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android:paddingLeft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="16dp"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android:paddingRight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="16dp"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android:orientation</a:t>
            </a:r>
            <a:r>
              <a:rPr lang="en-US" sz="1400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="vertical"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&gt;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400" dirty="0" err="1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EditText</a:t>
            </a:r>
            <a:endParaRPr lang="en-US" sz="1400" dirty="0">
              <a:solidFill>
                <a:schemeClr val="accent3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android:layout_width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US" sz="1400" dirty="0" err="1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match_parent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android:layout_height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US" sz="1400" dirty="0" err="1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wrap_content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android:hint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="@string/to" /&gt;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400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EditText</a:t>
            </a:r>
            <a:endParaRPr lang="en-US" sz="1400" dirty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android:layout_width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US" sz="1400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match_parent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android:layout_height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US" sz="1400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wrap_content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android:hint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="@string/subject" /&gt;</a:t>
            </a:r>
          </a:p>
          <a:p>
            <a:r>
              <a:rPr lang="en-US" sz="1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lang="en-US" sz="14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EditText</a:t>
            </a:r>
            <a:endParaRPr lang="en-US" sz="14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android:layout_width</a:t>
            </a:r>
            <a:r>
              <a:rPr lang="en-US" sz="1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US" sz="14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match_parent</a:t>
            </a:r>
            <a:r>
              <a:rPr lang="en-US" sz="1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en-US" sz="1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android:layout_height</a:t>
            </a:r>
            <a:r>
              <a:rPr lang="en-US" sz="1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="0dp"</a:t>
            </a:r>
          </a:p>
          <a:p>
            <a:r>
              <a:rPr lang="en-US" sz="1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solidFill>
                  <a:srgbClr val="FF0000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android:layout_weight</a:t>
            </a:r>
            <a:r>
              <a:rPr lang="en-US" sz="1400" dirty="0">
                <a:solidFill>
                  <a:srgbClr val="FF0000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="1"</a:t>
            </a:r>
          </a:p>
          <a:p>
            <a:r>
              <a:rPr lang="en-US" sz="1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solidFill>
                  <a:srgbClr val="FF0000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android:gravity</a:t>
            </a:r>
            <a:r>
              <a:rPr lang="en-US" sz="1400" dirty="0">
                <a:solidFill>
                  <a:srgbClr val="FF0000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="top"</a:t>
            </a:r>
          </a:p>
          <a:p>
            <a:r>
              <a:rPr lang="en-US" sz="1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android:hint</a:t>
            </a:r>
            <a:r>
              <a:rPr lang="en-US" sz="1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="@string/message" /&gt;</a:t>
            </a:r>
          </a:p>
          <a:p>
            <a:r>
              <a:rPr lang="en-US" sz="1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&lt;Button</a:t>
            </a:r>
          </a:p>
          <a:p>
            <a:r>
              <a:rPr lang="en-US" sz="1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android:layout_width</a:t>
            </a:r>
            <a:r>
              <a:rPr lang="en-US" sz="1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="100dp"</a:t>
            </a:r>
          </a:p>
          <a:p>
            <a:r>
              <a:rPr lang="en-US" sz="1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android:layout_height</a:t>
            </a:r>
            <a:r>
              <a:rPr lang="en-US" sz="1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US" sz="14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wrap_content</a:t>
            </a:r>
            <a:r>
              <a:rPr lang="en-US" sz="1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en-US" sz="1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android:layout_gravity</a:t>
            </a:r>
            <a:r>
              <a:rPr lang="en-US" sz="1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="right"</a:t>
            </a:r>
          </a:p>
          <a:p>
            <a:r>
              <a:rPr lang="en-US" sz="1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android:text</a:t>
            </a:r>
            <a:r>
              <a:rPr lang="en-US" sz="1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="@string/send" /&gt;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LinearLayout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54DF29-7C5E-4C17-8970-9AD9FE8A0FB1}"/>
              </a:ext>
            </a:extLst>
          </p:cNvPr>
          <p:cNvSpPr/>
          <p:nvPr/>
        </p:nvSpPr>
        <p:spPr>
          <a:xfrm>
            <a:off x="8602133" y="897465"/>
            <a:ext cx="3048000" cy="279400"/>
          </a:xfrm>
          <a:prstGeom prst="rect">
            <a:avLst/>
          </a:prstGeom>
          <a:solidFill>
            <a:schemeClr val="accent3">
              <a:lumMod val="75000"/>
              <a:alpha val="38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98D65C-403B-4A5C-8EEF-8F1088660032}"/>
              </a:ext>
            </a:extLst>
          </p:cNvPr>
          <p:cNvSpPr/>
          <p:nvPr/>
        </p:nvSpPr>
        <p:spPr>
          <a:xfrm>
            <a:off x="8602133" y="1219197"/>
            <a:ext cx="3048000" cy="279400"/>
          </a:xfrm>
          <a:prstGeom prst="rect">
            <a:avLst/>
          </a:prstGeom>
          <a:solidFill>
            <a:schemeClr val="accent1">
              <a:lumMod val="75000"/>
              <a:alpha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DE675C-879A-411C-9F70-34D7443BBDE3}"/>
              </a:ext>
            </a:extLst>
          </p:cNvPr>
          <p:cNvSpPr/>
          <p:nvPr/>
        </p:nvSpPr>
        <p:spPr>
          <a:xfrm>
            <a:off x="8602133" y="1540932"/>
            <a:ext cx="3048000" cy="3386668"/>
          </a:xfrm>
          <a:prstGeom prst="rect">
            <a:avLst/>
          </a:prstGeom>
          <a:solidFill>
            <a:srgbClr val="FF0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585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DB82E-5EE2-4292-8701-02BDA1DFF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RelativeLayout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72A3C-67F8-4B27-93A8-C6FB7D68A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Menata</a:t>
            </a:r>
            <a:r>
              <a:rPr lang="en-US" dirty="0"/>
              <a:t> view-view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hubungannya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relatif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view lain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kontainer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kontainer</a:t>
            </a:r>
            <a:r>
              <a:rPr lang="en-US" dirty="0"/>
              <a:t> </a:t>
            </a:r>
            <a:r>
              <a:rPr lang="en-US" dirty="0" err="1"/>
              <a:t>induk</a:t>
            </a:r>
            <a:r>
              <a:rPr lang="en-US" dirty="0"/>
              <a:t>.</a:t>
            </a:r>
          </a:p>
          <a:p>
            <a:r>
              <a:rPr lang="en-US" dirty="0" err="1"/>
              <a:t>Contoh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view X di </a:t>
            </a:r>
            <a:r>
              <a:rPr lang="en-US" dirty="0" err="1"/>
              <a:t>bawah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di </a:t>
            </a:r>
            <a:r>
              <a:rPr lang="en-US" dirty="0" err="1"/>
              <a:t>kiri</a:t>
            </a:r>
            <a:r>
              <a:rPr lang="en-US" dirty="0"/>
              <a:t> view Y</a:t>
            </a:r>
          </a:p>
          <a:p>
            <a:pPr lvl="1"/>
            <a:r>
              <a:rPr lang="en-US" dirty="0"/>
              <a:t>View Z rata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kontainer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374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2BF3D-B351-48AF-AAB6-97BF409C0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Posisi</a:t>
            </a:r>
            <a:r>
              <a:rPr lang="en-US" dirty="0"/>
              <a:t> </a:t>
            </a:r>
            <a:r>
              <a:rPr lang="en-US" dirty="0" err="1"/>
              <a:t>Relatif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Kontainer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1B4566-D25D-462D-903E-41D828A72A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android:layout_alignParentTop</a:t>
            </a:r>
            <a:endParaRPr lang="en-US" dirty="0"/>
          </a:p>
          <a:p>
            <a:r>
              <a:rPr lang="en-US" dirty="0" err="1"/>
              <a:t>android:layout_alignParentBottom</a:t>
            </a:r>
            <a:endParaRPr lang="en-US" dirty="0"/>
          </a:p>
          <a:p>
            <a:r>
              <a:rPr lang="en-US" dirty="0" err="1"/>
              <a:t>android:layout_alignParentLeft</a:t>
            </a:r>
            <a:endParaRPr lang="en-US" dirty="0"/>
          </a:p>
          <a:p>
            <a:r>
              <a:rPr lang="en-US" dirty="0" err="1"/>
              <a:t>android:layout_alignParentRight</a:t>
            </a:r>
            <a:endParaRPr lang="en-US" dirty="0"/>
          </a:p>
          <a:p>
            <a:r>
              <a:rPr lang="en-US" dirty="0" err="1"/>
              <a:t>android:layout_centerHorizontal</a:t>
            </a:r>
            <a:endParaRPr lang="en-US" dirty="0"/>
          </a:p>
          <a:p>
            <a:r>
              <a:rPr lang="en-US" dirty="0" err="1"/>
              <a:t>android:layout_centerVertical</a:t>
            </a:r>
            <a:endParaRPr lang="en-US" dirty="0"/>
          </a:p>
          <a:p>
            <a:r>
              <a:rPr lang="en-US" dirty="0" err="1"/>
              <a:t>android:layout_centerInParent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848361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272</TotalTime>
  <Words>1422</Words>
  <Application>Microsoft Office PowerPoint</Application>
  <PresentationFormat>Widescreen</PresentationFormat>
  <Paragraphs>198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Courier New</vt:lpstr>
      <vt:lpstr>Gill Sans MT</vt:lpstr>
      <vt:lpstr>Wingdings</vt:lpstr>
      <vt:lpstr>Gallery</vt:lpstr>
      <vt:lpstr>DPH3A4</vt:lpstr>
      <vt:lpstr>Daftar Materi</vt:lpstr>
      <vt:lpstr>Daftar Penilaian</vt:lpstr>
      <vt:lpstr>Minggu 4: Layout</vt:lpstr>
      <vt:lpstr>LinearLayout</vt:lpstr>
      <vt:lpstr>LinearLayout</vt:lpstr>
      <vt:lpstr>PowerPoint Presentation</vt:lpstr>
      <vt:lpstr>RelativeLayout</vt:lpstr>
      <vt:lpstr>Posisi Relatif terhadap Kontainer</vt:lpstr>
      <vt:lpstr>Posisi Relatif terhadap View</vt:lpstr>
      <vt:lpstr>PowerPoint Presentation</vt:lpstr>
      <vt:lpstr>Jarak: Margin VS Padding</vt:lpstr>
      <vt:lpstr>Jarak: Margin VS Padding</vt:lpstr>
      <vt:lpstr>PowerPoint Presentation</vt:lpstr>
      <vt:lpstr>PowerPoint Presentation</vt:lpstr>
      <vt:lpstr>PowerPoint Presentation</vt:lpstr>
      <vt:lpstr>Latihan</vt:lpstr>
      <vt:lpstr>Latihan: RelativeLayout</vt:lpstr>
      <vt:lpstr>Latihan: LinearLayout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DPH3A4</dc:title>
  <dc:creator>REZA BUDIAWAN</dc:creator>
  <cp:lastModifiedBy>REZA BUDIAWAN</cp:lastModifiedBy>
  <cp:revision>30</cp:revision>
  <dcterms:created xsi:type="dcterms:W3CDTF">2018-08-20T04:11:15Z</dcterms:created>
  <dcterms:modified xsi:type="dcterms:W3CDTF">2018-09-16T15:17:48Z</dcterms:modified>
</cp:coreProperties>
</file>