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60" r:id="rId3"/>
    <p:sldId id="259" r:id="rId4"/>
    <p:sldId id="377" r:id="rId5"/>
    <p:sldId id="378" r:id="rId6"/>
    <p:sldId id="382" r:id="rId7"/>
    <p:sldId id="380" r:id="rId8"/>
    <p:sldId id="381" r:id="rId9"/>
    <p:sldId id="383" r:id="rId10"/>
    <p:sldId id="258" r:id="rId11"/>
    <p:sldId id="340" r:id="rId12"/>
    <p:sldId id="356" r:id="rId13"/>
    <p:sldId id="351" r:id="rId14"/>
    <p:sldId id="364" r:id="rId15"/>
    <p:sldId id="365" r:id="rId16"/>
    <p:sldId id="357" r:id="rId17"/>
    <p:sldId id="367" r:id="rId18"/>
    <p:sldId id="366" r:id="rId19"/>
    <p:sldId id="368" r:id="rId20"/>
    <p:sldId id="369" r:id="rId21"/>
    <p:sldId id="358" r:id="rId22"/>
    <p:sldId id="371" r:id="rId23"/>
    <p:sldId id="384" r:id="rId24"/>
    <p:sldId id="385" r:id="rId25"/>
    <p:sldId id="359" r:id="rId26"/>
    <p:sldId id="372" r:id="rId27"/>
    <p:sldId id="360" r:id="rId28"/>
    <p:sldId id="373" r:id="rId29"/>
    <p:sldId id="361" r:id="rId30"/>
    <p:sldId id="374" r:id="rId31"/>
    <p:sldId id="386" r:id="rId32"/>
    <p:sldId id="387" r:id="rId33"/>
    <p:sldId id="362" r:id="rId34"/>
    <p:sldId id="375" r:id="rId35"/>
    <p:sldId id="376" r:id="rId36"/>
    <p:sldId id="388" r:id="rId37"/>
    <p:sldId id="36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84043" autoAdjust="0"/>
  </p:normalViewPr>
  <p:slideViewPr>
    <p:cSldViewPr snapToGrid="0">
      <p:cViewPr varScale="1">
        <p:scale>
          <a:sx n="54" d="100"/>
          <a:sy n="54" d="100"/>
        </p:scale>
        <p:origin x="3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31AFA-55C8-4858-9DA4-9B43FCF2139A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B6E32-2E05-45B6-8632-858A7669F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https://www.kisscc0.com/clipart/computer-icons-symbol-warning-sign-emoticon-downlo-9mc4ku/download-48-48-svg.html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B6E32-2E05-45B6-8632-858A7669F81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2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5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8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70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0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2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64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8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8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60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61FF-25A8-47B0-8EC4-D08354D83B3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D9A4E20-6FAB-4E55-AD3E-9DD72B456E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8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guide/topics/resources/drawable-resource.html#bitmap-eleme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guide/topics/resources/drawable-resource.html#item-element" TargetMode="External"/><Relationship Id="rId2" Type="http://schemas.openxmlformats.org/officeDocument/2006/relationships/hyperlink" Target="https://developer.android.com/guide/topics/resources/drawable-resource.html#selector-element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8F25-4B17-41B7-BFDD-E20472558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DPH3A4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9EB1F-D4A5-431E-9532-1E45F116C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</a:p>
          <a:p>
            <a:r>
              <a:rPr lang="en-US" dirty="0" err="1"/>
              <a:t>Dosen</a:t>
            </a:r>
            <a:r>
              <a:rPr lang="en-US" dirty="0"/>
              <a:t>: RBD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89D960-D9EE-40DD-A840-36D5BA9FF3FD}"/>
              </a:ext>
            </a:extLst>
          </p:cNvPr>
          <p:cNvSpPr txBox="1"/>
          <p:nvPr/>
        </p:nvSpPr>
        <p:spPr>
          <a:xfrm>
            <a:off x="568172" y="5686370"/>
            <a:ext cx="110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di D3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Semester </a:t>
            </a:r>
            <a:r>
              <a:rPr lang="en-US" dirty="0" err="1"/>
              <a:t>Gasal</a:t>
            </a:r>
            <a:r>
              <a:rPr lang="en-US" dirty="0"/>
              <a:t> 2018-2019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81CF49-7CE9-4A5F-AD6D-F53A09CEA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717" y="458006"/>
            <a:ext cx="2834640" cy="12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9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C0BD-D00F-43CB-8599-6456C59C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Minggu</a:t>
            </a:r>
            <a:r>
              <a:rPr lang="en-US" dirty="0"/>
              <a:t> 8: Style &amp; Alert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C0FD7-F2CA-41A6-8917-3D1B4E2C5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Style, Toast, Notification, Dialog</a:t>
            </a:r>
          </a:p>
          <a:p>
            <a:r>
              <a:rPr lang="en-US" dirty="0"/>
              <a:t>Oleh: </a:t>
            </a:r>
            <a:r>
              <a:rPr lang="id-ID" i="1" dirty="0"/>
              <a:t>&lt;pramukoaji@tass.telkomuniversity.ac.id&gt;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C1E94-D9B6-4392-9EE1-31C66E21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42D53-9056-40E5-A792-A89E4E6FB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Padding dan margin, Style, State button</a:t>
            </a:r>
          </a:p>
        </p:txBody>
      </p:sp>
    </p:spTree>
    <p:extLst>
      <p:ext uri="{BB962C8B-B14F-4D97-AF65-F5344CB8AC3E}">
        <p14:creationId xmlns:p14="http://schemas.microsoft.com/office/powerpoint/2010/main" val="385632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5BFC-368A-4A18-AB5C-2B7BF541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- Margin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DC909-BFA2-4198-B26E-B0F2E5CBF4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34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13666-6781-49D9-9A11-78A2E388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Jarak</a:t>
            </a:r>
            <a:r>
              <a:rPr lang="en-US" dirty="0"/>
              <a:t>: Margin VS Padding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DA0D5-121E-404F-953E-AF77D512E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Margin</a:t>
            </a:r>
          </a:p>
          <a:p>
            <a:pPr lvl="1"/>
            <a:r>
              <a:rPr lang="en-US" dirty="0"/>
              <a:t>Padding</a:t>
            </a:r>
          </a:p>
          <a:p>
            <a:r>
              <a:rPr lang="en-US" dirty="0"/>
              <a:t>Margin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android:layout_margin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Padding  </a:t>
            </a:r>
            <a:r>
              <a:rPr lang="en-US" dirty="0" err="1">
                <a:sym typeface="Wingdings" panose="05000000000000000000" pitchFamily="2" charset="2"/>
              </a:rPr>
              <a:t>android:padding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Margin </a:t>
            </a:r>
            <a:r>
              <a:rPr lang="en-US" dirty="0" err="1">
                <a:sym typeface="Wingdings" panose="05000000000000000000" pitchFamily="2" charset="2"/>
              </a:rPr>
              <a:t>memberikan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jarak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acuan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pengaturan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view parent</a:t>
            </a:r>
          </a:p>
          <a:p>
            <a:r>
              <a:rPr lang="en-US" dirty="0">
                <a:sym typeface="Wingdings" panose="05000000000000000000" pitchFamily="2" charset="2"/>
              </a:rPr>
              <a:t>Padding </a:t>
            </a:r>
            <a:r>
              <a:rPr lang="en-US" dirty="0" err="1">
                <a:sym typeface="Wingdings" panose="05000000000000000000" pitchFamily="2" charset="2"/>
              </a:rPr>
              <a:t>memberikan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jarak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acuan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pengaturan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komponen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24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6EE4-C8B0-4C65-9F15-A9E22B2FB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Jarak</a:t>
            </a:r>
            <a:r>
              <a:rPr lang="en-US" dirty="0"/>
              <a:t>: Margin VS Padding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346290-DA16-4D7E-B48D-4409BE0F15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062"/>
          <a:stretch/>
        </p:blipFill>
        <p:spPr>
          <a:xfrm>
            <a:off x="1451579" y="2187236"/>
            <a:ext cx="3245164" cy="17625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DA0284-57EE-4D22-B89B-78C8C0C186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760"/>
          <a:stretch/>
        </p:blipFill>
        <p:spPr>
          <a:xfrm>
            <a:off x="6963984" y="2187236"/>
            <a:ext cx="3136180" cy="17625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96EE75-1A35-4E1E-A15C-9EC763B5838E}"/>
              </a:ext>
            </a:extLst>
          </p:cNvPr>
          <p:cNvSpPr/>
          <p:nvPr/>
        </p:nvSpPr>
        <p:spPr>
          <a:xfrm>
            <a:off x="1873986" y="3949832"/>
            <a:ext cx="2241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Margin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A920D9-0366-4C4B-B85B-060F6F50D762}"/>
              </a:ext>
            </a:extLst>
          </p:cNvPr>
          <p:cNvSpPr/>
          <p:nvPr/>
        </p:nvSpPr>
        <p:spPr>
          <a:xfrm>
            <a:off x="7284330" y="3949832"/>
            <a:ext cx="249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Padding</a:t>
            </a:r>
          </a:p>
        </p:txBody>
      </p:sp>
    </p:spTree>
    <p:extLst>
      <p:ext uri="{BB962C8B-B14F-4D97-AF65-F5344CB8AC3E}">
        <p14:creationId xmlns:p14="http://schemas.microsoft.com/office/powerpoint/2010/main" val="265996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61FD3-75F3-484B-93C0-28CAE32BF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Kode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524C7-AD7A-46CE-8385-58CA4C1A2DAA}"/>
              </a:ext>
            </a:extLst>
          </p:cNvPr>
          <p:cNvSpPr txBox="1"/>
          <p:nvPr/>
        </p:nvSpPr>
        <p:spPr>
          <a:xfrm>
            <a:off x="490193" y="2177592"/>
            <a:ext cx="61839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LinearLayout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…… 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android:layout_width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android:layout_height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="D3MI-40-xx"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android:background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="@color/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colorPrimaryDark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android:layout_margin</a:t>
            </a:r>
            <a:r>
              <a:rPr lang="en-US" sz="1400" b="1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="16dp"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android:textColor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="#FFFFFF"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LinearLayout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34446-08F1-4199-875A-2E69F3F976D9}"/>
              </a:ext>
            </a:extLst>
          </p:cNvPr>
          <p:cNvSpPr txBox="1"/>
          <p:nvPr/>
        </p:nvSpPr>
        <p:spPr>
          <a:xfrm>
            <a:off x="6429080" y="2083325"/>
            <a:ext cx="59294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LinearLayout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…… 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android:layout_width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android:layout_height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="D3MI-40-xx"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android:background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="@color/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colorPrimaryDark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android:padding</a:t>
            </a:r>
            <a:r>
              <a:rPr lang="en-US" sz="1400" b="1" dirty="0">
                <a:solidFill>
                  <a:srgbClr val="FF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="16dp"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android:textColor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="#FFFFFF"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LinearLayout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4977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1E77B-376D-4877-A98A-629FA3DD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51A3-69F9-45C8-8F70-33CD0C0D0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25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AA27-0F93-43C8-9791-5B6DF58A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&amp; Theme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491700-A76D-40B1-A872-9E259A9AE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/>
          <a:lstStyle/>
          <a:p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konten</a:t>
            </a:r>
            <a:endParaRPr lang="en-US" dirty="0"/>
          </a:p>
          <a:p>
            <a:r>
              <a:rPr lang="en-US" dirty="0"/>
              <a:t>Style </a:t>
            </a:r>
            <a:r>
              <a:rPr lang="en-US" dirty="0" err="1"/>
              <a:t>diterapkan</a:t>
            </a:r>
            <a:r>
              <a:rPr lang="en-US" dirty="0"/>
              <a:t> pada 1 View</a:t>
            </a:r>
          </a:p>
          <a:p>
            <a:r>
              <a:rPr lang="en-US" dirty="0"/>
              <a:t>Theme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activity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74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13D2-19DC-4F3D-B6D9-9CC0FC8D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&amp; Theme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CEC3C-ADB7-436A-9249-AE9AE847DEC2}"/>
              </a:ext>
            </a:extLst>
          </p:cNvPr>
          <p:cNvSpPr txBox="1"/>
          <p:nvPr/>
        </p:nvSpPr>
        <p:spPr>
          <a:xfrm>
            <a:off x="7148660" y="2015732"/>
            <a:ext cx="501506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dirty="0"/>
              <a:t>&lt;TextView</a:t>
            </a:r>
          </a:p>
          <a:p>
            <a:pPr lvl="0"/>
            <a:r>
              <a:rPr lang="id-ID" dirty="0">
                <a:solidFill>
                  <a:srgbClr val="000000"/>
                </a:solidFill>
              </a:rPr>
              <a:t>    </a:t>
            </a:r>
            <a:r>
              <a:rPr lang="id-ID" dirty="0">
                <a:solidFill>
                  <a:srgbClr val="882288"/>
                </a:solidFill>
                <a:highlight>
                  <a:srgbClr val="FFFF00"/>
                </a:highlight>
                <a:latin typeface="Consolas" pitchFamily="2"/>
              </a:rPr>
              <a:t>android:layout_width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Consolas" pitchFamily="2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"</a:t>
            </a:r>
            <a:r>
              <a:rPr lang="en-US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match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_parent"</a:t>
            </a:r>
          </a:p>
          <a:p>
            <a:pPr lvl="0"/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</a:rPr>
              <a:t>    </a:t>
            </a:r>
            <a:r>
              <a:rPr lang="id-ID" dirty="0">
                <a:solidFill>
                  <a:srgbClr val="882288"/>
                </a:solidFill>
                <a:highlight>
                  <a:srgbClr val="FFFF00"/>
                </a:highlight>
                <a:latin typeface="Consolas" pitchFamily="2"/>
              </a:rPr>
              <a:t>android:layout_height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Consolas" pitchFamily="2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"wrap_content"</a:t>
            </a:r>
          </a:p>
          <a:p>
            <a:pPr lvl="0"/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</a:rPr>
              <a:t>    </a:t>
            </a:r>
            <a:r>
              <a:rPr lang="id-ID" dirty="0">
                <a:solidFill>
                  <a:srgbClr val="882288"/>
                </a:solidFill>
                <a:highlight>
                  <a:srgbClr val="FFFF00"/>
                </a:highlight>
                <a:latin typeface="Consolas" pitchFamily="2"/>
              </a:rPr>
              <a:t>android:textColor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Consolas" pitchFamily="2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"#00FF00"</a:t>
            </a:r>
          </a:p>
          <a:p>
            <a:pPr lvl="0"/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</a:rPr>
              <a:t>    </a:t>
            </a:r>
            <a:r>
              <a:rPr lang="id-ID" dirty="0">
                <a:solidFill>
                  <a:srgbClr val="882288"/>
                </a:solidFill>
                <a:highlight>
                  <a:srgbClr val="FFFF00"/>
                </a:highlight>
                <a:latin typeface="Consolas" pitchFamily="2"/>
              </a:rPr>
              <a:t>android:typeface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Consolas" pitchFamily="2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"monospace"</a:t>
            </a:r>
          </a:p>
          <a:p>
            <a:pPr lvl="0"/>
            <a:r>
              <a:rPr lang="id-ID" dirty="0">
                <a:solidFill>
                  <a:srgbClr val="000000"/>
                </a:solidFill>
              </a:rPr>
              <a:t>    </a:t>
            </a:r>
            <a:r>
              <a:rPr lang="id-ID" dirty="0">
                <a:solidFill>
                  <a:srgbClr val="882288"/>
                </a:solidFill>
                <a:latin typeface="Consolas" pitchFamily="2"/>
              </a:rPr>
              <a:t>android:text</a:t>
            </a:r>
            <a:r>
              <a:rPr lang="id-ID" dirty="0">
                <a:solidFill>
                  <a:srgbClr val="666600"/>
                </a:solidFill>
                <a:latin typeface="Consolas" pitchFamily="2"/>
              </a:rPr>
              <a:t>=</a:t>
            </a:r>
            <a:r>
              <a:rPr lang="id-ID" dirty="0">
                <a:solidFill>
                  <a:srgbClr val="880000"/>
                </a:solidFill>
                <a:latin typeface="Consolas" pitchFamily="2"/>
              </a:rPr>
              <a:t>"@string/hello"</a:t>
            </a:r>
            <a:r>
              <a:rPr lang="id-ID" dirty="0">
                <a:solidFill>
                  <a:srgbClr val="000000"/>
                </a:solidFill>
                <a:latin typeface="Consolas" pitchFamily="2"/>
              </a:rPr>
              <a:t> </a:t>
            </a:r>
            <a:r>
              <a:rPr lang="id-ID" dirty="0">
                <a:solidFill>
                  <a:srgbClr val="000088"/>
                </a:solidFill>
                <a:latin typeface="Consolas" pitchFamily="2"/>
              </a:rPr>
              <a:t>/&gt;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7A83A-F680-47F6-87B1-C7DF56BFDCF2}"/>
              </a:ext>
            </a:extLst>
          </p:cNvPr>
          <p:cNvSpPr txBox="1"/>
          <p:nvPr/>
        </p:nvSpPr>
        <p:spPr>
          <a:xfrm>
            <a:off x="7148660" y="4515439"/>
            <a:ext cx="4666268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dirty="0">
                <a:solidFill>
                  <a:srgbClr val="000088"/>
                </a:solidFill>
                <a:latin typeface="Consolas" pitchFamily="2"/>
              </a:rPr>
              <a:t>&lt;TextView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Consolas" pitchFamily="2"/>
              </a:rPr>
              <a:t>    </a:t>
            </a:r>
            <a:r>
              <a:rPr lang="id-ID" dirty="0">
                <a:solidFill>
                  <a:srgbClr val="882288"/>
                </a:solidFill>
                <a:highlight>
                  <a:srgbClr val="FFFF00"/>
                </a:highlight>
                <a:latin typeface="Consolas" pitchFamily="2"/>
              </a:rPr>
              <a:t>style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Consolas" pitchFamily="2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"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Consolas" pitchFamily="2"/>
              </a:rPr>
              <a:t>@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Consolas" pitchFamily="2"/>
              </a:rPr>
              <a:t>style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Consolas" pitchFamily="2"/>
              </a:rPr>
              <a:t>/</a:t>
            </a:r>
            <a:r>
              <a:rPr lang="id-ID" b="1" dirty="0">
                <a:solidFill>
                  <a:srgbClr val="FF0000"/>
                </a:solidFill>
                <a:highlight>
                  <a:srgbClr val="FFFF00"/>
                </a:highlight>
                <a:latin typeface="Consolas" pitchFamily="2"/>
              </a:rPr>
              <a:t>CodeFont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Consolas" pitchFamily="2"/>
              </a:rPr>
              <a:t>"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Consolas" pitchFamily="2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Consolas" pitchFamily="2"/>
              </a:rPr>
              <a:t>android:text</a:t>
            </a:r>
            <a:r>
              <a:rPr lang="id-ID" dirty="0">
                <a:solidFill>
                  <a:srgbClr val="666600"/>
                </a:solidFill>
                <a:latin typeface="Consolas" pitchFamily="2"/>
              </a:rPr>
              <a:t>=</a:t>
            </a:r>
            <a:r>
              <a:rPr lang="id-ID" dirty="0">
                <a:solidFill>
                  <a:srgbClr val="880000"/>
                </a:solidFill>
                <a:latin typeface="Consolas" pitchFamily="2"/>
              </a:rPr>
              <a:t>"@string/hello"</a:t>
            </a:r>
            <a:r>
              <a:rPr lang="id-ID" dirty="0">
                <a:solidFill>
                  <a:srgbClr val="000000"/>
                </a:solidFill>
                <a:latin typeface="Consolas" pitchFamily="2"/>
              </a:rPr>
              <a:t> </a:t>
            </a:r>
            <a:r>
              <a:rPr lang="id-ID" dirty="0">
                <a:solidFill>
                  <a:srgbClr val="000088"/>
                </a:solidFill>
                <a:latin typeface="Consolas" pitchFamily="2"/>
              </a:rPr>
              <a:t>/&gt;</a:t>
            </a:r>
          </a:p>
          <a:p>
            <a:endParaRPr lang="en-US" dirty="0"/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A13B4D63-93AB-4CA9-8B91-714D2774D34D}"/>
              </a:ext>
            </a:extLst>
          </p:cNvPr>
          <p:cNvSpPr/>
          <p:nvPr/>
        </p:nvSpPr>
        <p:spPr>
          <a:xfrm>
            <a:off x="6394516" y="3109080"/>
            <a:ext cx="754144" cy="200652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EB3421-8998-45A0-A8C5-BBEE7A953C96}"/>
              </a:ext>
            </a:extLst>
          </p:cNvPr>
          <p:cNvSpPr txBox="1"/>
          <p:nvPr/>
        </p:nvSpPr>
        <p:spPr>
          <a:xfrm>
            <a:off x="210532" y="1976282"/>
            <a:ext cx="65610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&lt;?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xml version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"1.0"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encoding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"utf-8"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?&gt;</a:t>
            </a:r>
          </a:p>
          <a:p>
            <a:pPr lvl="0"/>
            <a:r>
              <a:rPr lang="id-ID" dirty="0">
                <a:latin typeface="Bitstream Vera Sans Mono" pitchFamily="49"/>
              </a:rPr>
              <a:t>&lt;resources&gt;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000088"/>
                </a:solidFill>
                <a:latin typeface="Bitstream Vera Sans Mono" pitchFamily="49"/>
              </a:rPr>
              <a:t>&lt;style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name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</a:t>
            </a:r>
            <a:r>
              <a:rPr lang="id-ID" b="1" dirty="0">
                <a:solidFill>
                  <a:srgbClr val="FF0000"/>
                </a:solidFill>
                <a:latin typeface="Bitstream Vera Sans Mono" pitchFamily="49"/>
              </a:rPr>
              <a:t>CodeFont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</a:t>
            </a:r>
            <a:endParaRPr lang="en-US" dirty="0">
              <a:solidFill>
                <a:srgbClr val="000000"/>
              </a:solidFill>
              <a:latin typeface="Bitstream Vera Sans Mono" pitchFamily="49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Bitstream Vera Sans Mono" pitchFamily="49"/>
              </a:rPr>
              <a:t>              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parent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"@android:style/TextAppearance.Medium"</a:t>
            </a:r>
            <a:r>
              <a:rPr lang="id-ID" dirty="0">
                <a:solidFill>
                  <a:srgbClr val="000088"/>
                </a:solidFill>
                <a:latin typeface="Bitstream Vera Sans Mono" pitchFamily="49"/>
              </a:rPr>
              <a:t>&gt;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  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  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 name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Bitstream Vera Sans Mono" pitchFamily="49"/>
              </a:rPr>
              <a:t>"android:layout_width"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fill_parent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&lt;/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</a:t>
            </a:r>
          </a:p>
          <a:p>
            <a:pPr lvl="0"/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        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 name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Bitstream Vera Sans Mono" pitchFamily="49"/>
              </a:rPr>
              <a:t>"android:layout_height"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wrap_content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&lt;/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</a:t>
            </a:r>
          </a:p>
          <a:p>
            <a:pPr lvl="0"/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        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 name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Bitstream Vera Sans Mono" pitchFamily="49"/>
              </a:rPr>
              <a:t>"android:textColor"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&gt;#</a:t>
            </a:r>
            <a:r>
              <a:rPr lang="id-ID" dirty="0">
                <a:solidFill>
                  <a:srgbClr val="006666"/>
                </a:solidFill>
                <a:highlight>
                  <a:srgbClr val="FFFF00"/>
                </a:highlight>
                <a:latin typeface="Bitstream Vera Sans Mono" pitchFamily="49"/>
              </a:rPr>
              <a:t>00FF00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&lt;/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</a:t>
            </a:r>
          </a:p>
          <a:p>
            <a:pPr lvl="0"/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        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 name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highlight>
                  <a:srgbClr val="FFFF00"/>
                </a:highlight>
                <a:latin typeface="Bitstream Vera Sans Mono" pitchFamily="49"/>
              </a:rPr>
              <a:t>"android:typeface"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monospace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&lt;/</a:t>
            </a:r>
            <a:r>
              <a:rPr lang="id-ID" dirty="0">
                <a:solidFill>
                  <a:srgbClr val="000000"/>
                </a:solidFill>
                <a:highlight>
                  <a:srgbClr val="FFFF00"/>
                </a:highlight>
                <a:latin typeface="Bitstream Vera Sans Mono" pitchFamily="49"/>
              </a:rPr>
              <a:t>item</a:t>
            </a:r>
            <a:r>
              <a:rPr lang="id-ID" dirty="0">
                <a:solidFill>
                  <a:srgbClr val="666600"/>
                </a:solidFill>
                <a:highlight>
                  <a:srgbClr val="FFFF00"/>
                </a:highlight>
                <a:latin typeface="Bitstream Vera Sans Mono" pitchFamily="49"/>
              </a:rPr>
              <a:t>&gt;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000088"/>
                </a:solidFill>
                <a:latin typeface="Bitstream Vera Sans Mono" pitchFamily="49"/>
              </a:rPr>
              <a:t>&lt;/style&gt;</a:t>
            </a:r>
          </a:p>
          <a:p>
            <a:pPr lvl="0"/>
            <a:r>
              <a:rPr lang="id-ID" dirty="0">
                <a:latin typeface="Bitstream Vera Sans Mono" pitchFamily="49"/>
              </a:rPr>
              <a:t>&lt;/resources&gt;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09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D979-F358-4CE5-8C36-70DB027E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</a:t>
            </a:r>
            <a:r>
              <a:rPr lang="en-US" dirty="0" err="1"/>
              <a:t>untuk</a:t>
            </a:r>
            <a:r>
              <a:rPr lang="en-US" dirty="0"/>
              <a:t> styling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FEA75-F8B8-4EFF-BBFC-65CA2682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4251637" cy="2235757"/>
          </a:xfrm>
        </p:spPr>
        <p:txBody>
          <a:bodyPr>
            <a:normAutofit/>
          </a:bodyPr>
          <a:lstStyle/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XML Bitmap: resource XML yang menunjuk ke satu file bitmap (png, jpg).</a:t>
            </a:r>
          </a:p>
          <a:p>
            <a:pPr lvl="0">
              <a:buClr>
                <a:srgbClr val="86A3A4"/>
              </a:buClr>
              <a:buSzPct val="45000"/>
              <a:buFont typeface="StarSymbol"/>
              <a:buChar char="●"/>
            </a:pPr>
            <a:r>
              <a:rPr lang="id-ID" dirty="0"/>
              <a:t>Lokasi: res/drawable/filename.xml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CAE0C-17B8-45AE-8F78-D9C808B071EB}"/>
              </a:ext>
            </a:extLst>
          </p:cNvPr>
          <p:cNvSpPr txBox="1"/>
          <p:nvPr/>
        </p:nvSpPr>
        <p:spPr>
          <a:xfrm>
            <a:off x="5948313" y="2055043"/>
            <a:ext cx="57126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>
                <a:solidFill>
                  <a:srgbClr val="000088"/>
                </a:solidFill>
                <a:latin typeface="Bitstream Vera Sans Mono" pitchFamily="49"/>
              </a:rPr>
              <a:t>&lt;</a:t>
            </a:r>
            <a:r>
              <a:rPr lang="id-ID" dirty="0">
                <a:latin typeface="Bitstream Vera Sans Mono" pitchFamily="49"/>
                <a:hlinkClick r:id="rId2"/>
              </a:rPr>
              <a:t>bitmap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xmlns:android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"http://schemas.android.com/apk/res/android"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android:src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"@[package:]drawable/</a:t>
            </a:r>
            <a:r>
              <a:rPr lang="id-ID" i="1" dirty="0">
                <a:solidFill>
                  <a:srgbClr val="880000"/>
                </a:solidFill>
                <a:latin typeface="Bitstream Vera Sans Mono" pitchFamily="49"/>
              </a:rPr>
              <a:t>drawable_resource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android:antialias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android:dither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android:filter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android:gravity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["top"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"bottom"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"left"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"right"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"center_vertical"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"fill_vertical"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"center_horizontal"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"fill_horizontal"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"center"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"fill"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"clip_vertical"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"clip_horizontal"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android:mipMap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dirty="0">
                <a:solidFill>
                  <a:srgbClr val="882288"/>
                </a:solidFill>
                <a:latin typeface="Bitstream Vera Sans Mono" pitchFamily="49"/>
              </a:rPr>
              <a:t>android:tileMode</a:t>
            </a:r>
            <a:r>
              <a:rPr lang="id-ID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["disabled"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"clamp"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"repeat"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dirty="0">
                <a:solidFill>
                  <a:srgbClr val="880000"/>
                </a:solidFill>
                <a:latin typeface="Bitstream Vera Sans Mono" pitchFamily="49"/>
              </a:rPr>
              <a:t>"mirror"</a:t>
            </a:r>
            <a:r>
              <a:rPr lang="id-ID" dirty="0">
                <a:solidFill>
                  <a:srgbClr val="000000"/>
                </a:solidFill>
                <a:latin typeface="Bitstream Vera Sans Mono" pitchFamily="49"/>
              </a:rPr>
              <a:t>] </a:t>
            </a:r>
            <a:r>
              <a:rPr lang="id-ID" dirty="0">
                <a:solidFill>
                  <a:srgbClr val="000088"/>
                </a:solidFill>
                <a:latin typeface="Bitstream Vera Sans Mono" pitchFamily="49"/>
              </a:rPr>
              <a:t>/&gt;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3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1D87-3223-4692-8ED1-5083B3D4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Materi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F0C7D-FBBA-4AD3-99B3-FC479A2F34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Layout</a:t>
            </a:r>
          </a:p>
          <a:p>
            <a:r>
              <a:rPr lang="en-US" dirty="0"/>
              <a:t>Style</a:t>
            </a:r>
          </a:p>
          <a:p>
            <a:r>
              <a:rPr lang="en-US" dirty="0"/>
              <a:t>Alert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41299-CF6D-40AE-8A0D-4ADA0B5D23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Navigasi</a:t>
            </a:r>
            <a:r>
              <a:rPr lang="en-US" dirty="0"/>
              <a:t> (2x)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Shared Preferences</a:t>
            </a:r>
          </a:p>
          <a:p>
            <a:r>
              <a:rPr lang="en-US" dirty="0"/>
              <a:t>SQLite</a:t>
            </a:r>
          </a:p>
          <a:p>
            <a:r>
              <a:rPr lang="en-US" dirty="0" err="1"/>
              <a:t>Jaringan</a:t>
            </a:r>
            <a:r>
              <a:rPr lang="en-US" dirty="0"/>
              <a:t>/</a:t>
            </a:r>
            <a:r>
              <a:rPr lang="en-US" dirty="0" err="1"/>
              <a:t>Akses</a:t>
            </a:r>
            <a:r>
              <a:rPr lang="en-US" dirty="0"/>
              <a:t> HTTP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8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E06C-B29D-460E-B3E9-1117192E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</a:t>
            </a:r>
            <a:r>
              <a:rPr lang="en-US" dirty="0" err="1"/>
              <a:t>untuk</a:t>
            </a:r>
            <a:r>
              <a:rPr lang="en-US" dirty="0"/>
              <a:t> styling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073B4-CCE4-442C-9261-68A8EAA9B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854953" cy="3450613"/>
          </a:xfrm>
        </p:spPr>
        <p:txBody>
          <a:bodyPr>
            <a:normAutofit/>
          </a:bodyPr>
          <a:lstStyle/>
          <a:p>
            <a:r>
              <a:rPr lang="en-US" dirty="0"/>
              <a:t>Nine-patch: file PNG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dimelarkan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dimuat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View.</a:t>
            </a:r>
          </a:p>
          <a:p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background View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berdimensi</a:t>
            </a:r>
            <a:r>
              <a:rPr lang="en-US" dirty="0"/>
              <a:t> “</a:t>
            </a:r>
            <a:r>
              <a:rPr lang="en-US" dirty="0" err="1"/>
              <a:t>wrap_content</a:t>
            </a:r>
            <a:r>
              <a:rPr lang="en-US" dirty="0"/>
              <a:t>”. </a:t>
            </a:r>
            <a:r>
              <a:rPr lang="en-US" dirty="0" err="1"/>
              <a:t>Jika</a:t>
            </a:r>
            <a:r>
              <a:rPr lang="en-US" dirty="0"/>
              <a:t> View </a:t>
            </a:r>
            <a:r>
              <a:rPr lang="en-US" dirty="0" err="1"/>
              <a:t>mengembang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, nine-patch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diskalakan</a:t>
            </a:r>
            <a:r>
              <a:rPr lang="en-US" dirty="0"/>
              <a:t> agar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View.</a:t>
            </a:r>
          </a:p>
          <a:p>
            <a:r>
              <a:rPr lang="en-US" dirty="0" err="1"/>
              <a:t>Lokasi</a:t>
            </a:r>
            <a:r>
              <a:rPr lang="en-US" dirty="0"/>
              <a:t>: res/drawable/filename.9.png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4F4766-E343-4483-A5FE-9BEC4BA8AAC4}"/>
              </a:ext>
            </a:extLst>
          </p:cNvPr>
          <p:cNvSpPr txBox="1"/>
          <p:nvPr/>
        </p:nvSpPr>
        <p:spPr>
          <a:xfrm>
            <a:off x="6485642" y="2690336"/>
            <a:ext cx="5527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&lt;Button</a:t>
            </a:r>
          </a:p>
          <a:p>
            <a:r>
              <a:rPr lang="en-US" dirty="0"/>
              <a:t>   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   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    </a:t>
            </a:r>
            <a:r>
              <a:rPr lang="en-US" dirty="0" err="1"/>
              <a:t>android:background</a:t>
            </a:r>
            <a:r>
              <a:rPr lang="en-US" dirty="0"/>
              <a:t>="@drawable/</a:t>
            </a:r>
            <a:r>
              <a:rPr lang="en-US" dirty="0" err="1"/>
              <a:t>myninepatch</a:t>
            </a:r>
            <a:r>
              <a:rPr lang="en-US" dirty="0"/>
              <a:t>" /&gt;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27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BE004-52B6-4E87-B77F-21C00FA2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Button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CF9AF-312E-40BA-99A1-4979631C0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list drawable: </a:t>
            </a:r>
            <a:r>
              <a:rPr lang="en-US" dirty="0" err="1"/>
              <a:t>objek</a:t>
            </a:r>
            <a:r>
              <a:rPr lang="en-US" dirty="0"/>
              <a:t> drawable </a:t>
            </a:r>
            <a:r>
              <a:rPr lang="en-US" dirty="0" err="1"/>
              <a:t>dalam</a:t>
            </a:r>
            <a:r>
              <a:rPr lang="en-US" dirty="0"/>
              <a:t> XML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 Button </a:t>
            </a:r>
            <a:r>
              <a:rPr lang="en-US" dirty="0" err="1"/>
              <a:t>memiliki</a:t>
            </a:r>
            <a:r>
              <a:rPr lang="en-US" dirty="0"/>
              <a:t> state pressed, focused</a:t>
            </a:r>
          </a:p>
          <a:p>
            <a:r>
              <a:rPr lang="en-US" dirty="0" err="1"/>
              <a:t>Lokasi</a:t>
            </a:r>
            <a:r>
              <a:rPr lang="en-US" dirty="0"/>
              <a:t> file: res/drawable/filename.xml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55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AC9793-1EF1-433D-AABA-8FAA9B1E5C41}"/>
              </a:ext>
            </a:extLst>
          </p:cNvPr>
          <p:cNvSpPr txBox="1"/>
          <p:nvPr/>
        </p:nvSpPr>
        <p:spPr>
          <a:xfrm>
            <a:off x="103695" y="160257"/>
            <a:ext cx="9662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1400" dirty="0">
                <a:solidFill>
                  <a:srgbClr val="000088"/>
                </a:solidFill>
                <a:latin typeface="Bitstream Vera Sans Mono" pitchFamily="49"/>
              </a:rPr>
              <a:t>&lt;</a:t>
            </a:r>
            <a:r>
              <a:rPr lang="id-ID" sz="1400" dirty="0">
                <a:latin typeface="Bitstream Vera Sans Mono" pitchFamily="49"/>
                <a:hlinkClick r:id="rId2"/>
              </a:rPr>
              <a:t>selector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xmlns:android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"http://schemas.android.com/apk/res/android"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android:constantSize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android:dither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android:variablePadding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 </a:t>
            </a:r>
            <a:r>
              <a:rPr lang="id-ID" sz="1400" dirty="0">
                <a:solidFill>
                  <a:srgbClr val="000088"/>
                </a:solidFill>
                <a:latin typeface="Bitstream Vera Sans Mono" pitchFamily="49"/>
              </a:rPr>
              <a:t>&gt;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</a:t>
            </a:r>
            <a:r>
              <a:rPr lang="id-ID" sz="1400" dirty="0">
                <a:solidFill>
                  <a:srgbClr val="000088"/>
                </a:solidFill>
                <a:latin typeface="Bitstream Vera Sans Mono" pitchFamily="49"/>
              </a:rPr>
              <a:t>&lt;</a:t>
            </a:r>
            <a:r>
              <a:rPr lang="id-ID" sz="1400" dirty="0">
                <a:latin typeface="Bitstream Vera Sans Mono" pitchFamily="49"/>
                <a:hlinkClick r:id="rId3"/>
              </a:rPr>
              <a:t>item</a:t>
            </a:r>
            <a:r>
              <a:rPr lang="id-ID" sz="1400" dirty="0">
                <a:latin typeface="Bitstream Vera Sans Mono" pitchFamily="49"/>
              </a:rPr>
              <a:t>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android:drawable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"@[package:]drawable/</a:t>
            </a:r>
            <a:r>
              <a:rPr lang="id-ID" sz="1400" i="1" dirty="0">
                <a:solidFill>
                  <a:srgbClr val="880000"/>
                </a:solidFill>
                <a:latin typeface="Bitstream Vera Sans Mono" pitchFamily="49"/>
              </a:rPr>
              <a:t>drawable_resource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android:state_pressed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android:state_focused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android:state_hovered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android:state_selected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android:state_checkable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android:state_checked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android:state_enabled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android:state_activated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        </a:t>
            </a:r>
            <a:r>
              <a:rPr lang="id-ID" sz="1400" dirty="0">
                <a:solidFill>
                  <a:srgbClr val="882288"/>
                </a:solidFill>
                <a:latin typeface="Bitstream Vera Sans Mono" pitchFamily="49"/>
              </a:rPr>
              <a:t>android:state_window_focused</a:t>
            </a:r>
            <a:r>
              <a:rPr lang="id-ID" sz="1400" dirty="0">
                <a:solidFill>
                  <a:srgbClr val="666600"/>
                </a:solidFill>
                <a:latin typeface="Bitstream Vera Sans Mono" pitchFamily="49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["true"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 | </a:t>
            </a:r>
            <a:r>
              <a:rPr lang="id-ID" sz="1400" dirty="0">
                <a:solidFill>
                  <a:srgbClr val="880000"/>
                </a:solidFill>
                <a:latin typeface="Bitstream Vera Sans Mono" pitchFamily="49"/>
              </a:rPr>
              <a:t>"false"</a:t>
            </a:r>
            <a:r>
              <a:rPr lang="id-ID" sz="1400" dirty="0">
                <a:solidFill>
                  <a:srgbClr val="000000"/>
                </a:solidFill>
                <a:latin typeface="Bitstream Vera Sans Mono" pitchFamily="49"/>
              </a:rPr>
              <a:t>] </a:t>
            </a:r>
            <a:r>
              <a:rPr lang="id-ID" sz="1400" dirty="0">
                <a:solidFill>
                  <a:srgbClr val="000088"/>
                </a:solidFill>
                <a:latin typeface="Bitstream Vera Sans Mono" pitchFamily="49"/>
              </a:rPr>
              <a:t>/&gt;</a:t>
            </a:r>
          </a:p>
          <a:p>
            <a:pPr lvl="0"/>
            <a:r>
              <a:rPr lang="id-ID" sz="1400" dirty="0">
                <a:latin typeface="Bitstream Vera Sans Mono" pitchFamily="49"/>
              </a:rPr>
              <a:t>&lt;/selector&gt;</a:t>
            </a:r>
          </a:p>
          <a:p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74876-53DE-4F74-9254-06FF324FAF86}"/>
              </a:ext>
            </a:extLst>
          </p:cNvPr>
          <p:cNvSpPr txBox="1"/>
          <p:nvPr/>
        </p:nvSpPr>
        <p:spPr>
          <a:xfrm>
            <a:off x="3365369" y="3489941"/>
            <a:ext cx="8540684" cy="246221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 version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"1.0"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encoding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"utf-8"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pPr lvl="0"/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&lt;selector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xmlns:android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"http://schemas.android.com/apk/res/android"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&lt;item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android:state_pressed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android:drawable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"@drawable/button_pressed"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pressed --&gt;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&lt;item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android:state_focused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android:drawable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"@drawable/button_focused"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focused --&gt;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&lt;item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android:state_hovered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android:drawable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"@drawable/button_focused"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hovered --&gt;</a:t>
            </a:r>
          </a:p>
          <a:p>
            <a:pPr lvl="0"/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&lt;item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8822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android:drawable</a:t>
            </a:r>
            <a:r>
              <a:rPr lang="id-ID" sz="1400" dirty="0">
                <a:solidFill>
                  <a:srgbClr val="66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d-ID" sz="14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"@drawable/button_normal"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00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r>
              <a:rPr lang="id-ID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d-ID" sz="14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default --&gt;</a:t>
            </a:r>
          </a:p>
          <a:p>
            <a:pPr lvl="0"/>
            <a:r>
              <a:rPr lang="id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&lt;/selector&gt;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05DBE1-3FFA-41DE-BA6E-EB3C95C00B7F}"/>
              </a:ext>
            </a:extLst>
          </p:cNvPr>
          <p:cNvSpPr txBox="1"/>
          <p:nvPr/>
        </p:nvSpPr>
        <p:spPr>
          <a:xfrm>
            <a:off x="6334814" y="1237474"/>
            <a:ext cx="5015060" cy="116955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android:layout_height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android:layout_width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android:background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="@drawable/button" /&gt;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Arrow: Up-Down 6">
            <a:extLst>
              <a:ext uri="{FF2B5EF4-FFF2-40B4-BE49-F238E27FC236}">
                <a16:creationId xmlns:a16="http://schemas.microsoft.com/office/drawing/2014/main" id="{321A4F4C-3425-43A9-BC44-5C2435ED35AC}"/>
              </a:ext>
            </a:extLst>
          </p:cNvPr>
          <p:cNvSpPr/>
          <p:nvPr/>
        </p:nvSpPr>
        <p:spPr>
          <a:xfrm>
            <a:off x="7824247" y="2545237"/>
            <a:ext cx="263951" cy="8228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9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DC69-36DC-4581-9690-AAEDFCED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9E080-B2FA-4740-8055-4DE75919BC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90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066DB0-B26E-477C-9C9E-C1FCA8DD5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55" y="566737"/>
            <a:ext cx="3371850" cy="49244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BAB488-EE64-4D34-ABA0-22A75B5CF7C5}"/>
              </a:ext>
            </a:extLst>
          </p:cNvPr>
          <p:cNvSpPr txBox="1"/>
          <p:nvPr/>
        </p:nvSpPr>
        <p:spPr>
          <a:xfrm>
            <a:off x="5292091" y="1268730"/>
            <a:ext cx="55206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Latihan</a:t>
            </a:r>
            <a:r>
              <a:rPr lang="en-US" dirty="0"/>
              <a:t>:</a:t>
            </a:r>
          </a:p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layout.</a:t>
            </a:r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button, </a:t>
            </a:r>
            <a:r>
              <a:rPr lang="en-US" dirty="0" err="1"/>
              <a:t>warna</a:t>
            </a:r>
            <a:r>
              <a:rPr lang="en-US" dirty="0"/>
              <a:t> background/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046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C610-E65A-4A70-BE0A-DAD8DB99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EA1FE-AF9D-4141-96B9-9A4DB5E1B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Toast, Notification, &amp; Dialog</a:t>
            </a:r>
          </a:p>
        </p:txBody>
      </p:sp>
    </p:spTree>
    <p:extLst>
      <p:ext uri="{BB962C8B-B14F-4D97-AF65-F5344CB8AC3E}">
        <p14:creationId xmlns:p14="http://schemas.microsoft.com/office/powerpoint/2010/main" val="991219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899B-667E-4594-8577-46436A946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10A80-9422-41B6-804B-C1B5E2FC3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Alert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UI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jendela</a:t>
            </a:r>
            <a:r>
              <a:rPr lang="en-US" dirty="0"/>
              <a:t> overlay (Toast)</a:t>
            </a:r>
          </a:p>
          <a:p>
            <a:pPr lvl="1"/>
            <a:r>
              <a:rPr lang="en-US" dirty="0" err="1"/>
              <a:t>kotak</a:t>
            </a:r>
            <a:r>
              <a:rPr lang="en-US" dirty="0"/>
              <a:t> dialog (</a:t>
            </a:r>
            <a:r>
              <a:rPr lang="en-US" dirty="0" err="1"/>
              <a:t>AlertDialog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Notifikasi</a:t>
            </a:r>
            <a:r>
              <a:rPr lang="en-US" dirty="0"/>
              <a:t> di </a:t>
            </a:r>
            <a:r>
              <a:rPr lang="en-US" dirty="0" err="1"/>
              <a:t>balok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layar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86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F2D6B-AEB5-4D19-85CD-E119DA4B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Toast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C506D-8407-45C7-9E2F-A136A0807A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8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5597-5256-4215-9D1F-3DC3B9DD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Toast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A8B3-77EF-43E9-A513-F5FA4C955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Toast </a:t>
            </a:r>
            <a:r>
              <a:rPr lang="en-US" dirty="0" err="1"/>
              <a:t>toast</a:t>
            </a:r>
            <a:r>
              <a:rPr lang="en-US" dirty="0"/>
              <a:t> = </a:t>
            </a:r>
            <a:r>
              <a:rPr lang="en-US" dirty="0" err="1"/>
              <a:t>Toast.makeText</a:t>
            </a:r>
            <a:r>
              <a:rPr lang="en-US" dirty="0"/>
              <a:t>(this, </a:t>
            </a:r>
            <a:r>
              <a:rPr lang="en-US" dirty="0" err="1"/>
              <a:t>R.string.alamat_pt</a:t>
            </a:r>
            <a:r>
              <a:rPr lang="en-US" dirty="0"/>
              <a:t>, </a:t>
            </a:r>
            <a:r>
              <a:rPr lang="en-US" dirty="0" err="1"/>
              <a:t>Toast.LENGTH_LONG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toast.show</a:t>
            </a:r>
            <a:r>
              <a:rPr lang="en-US" dirty="0"/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38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2E3C-EF3F-426A-949A-588F22AB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A0757-AC28-4ECF-87E6-00D6CF8B66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3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53A1-E0EE-43A5-BDE6-72036303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6FC5-FF21-4C73-89A8-2B2F4F7B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1: 30%</a:t>
            </a:r>
          </a:p>
          <a:p>
            <a:r>
              <a:rPr lang="en-US" dirty="0"/>
              <a:t>Assessment 2: 30%</a:t>
            </a:r>
          </a:p>
          <a:p>
            <a:r>
              <a:rPr lang="en-US" dirty="0"/>
              <a:t>Assessment 3: 30%</a:t>
            </a:r>
          </a:p>
          <a:p>
            <a:r>
              <a:rPr lang="en-US" dirty="0" err="1"/>
              <a:t>Tugas</a:t>
            </a:r>
            <a:r>
              <a:rPr lang="en-US" dirty="0"/>
              <a:t>: 10%</a:t>
            </a:r>
          </a:p>
          <a:p>
            <a:r>
              <a:rPr lang="en-US" dirty="0" err="1"/>
              <a:t>Sumber</a:t>
            </a:r>
            <a:r>
              <a:rPr lang="en-US" dirty="0"/>
              <a:t>: https://developer.android.com/</a:t>
            </a:r>
          </a:p>
        </p:txBody>
      </p:sp>
    </p:spTree>
    <p:extLst>
      <p:ext uri="{BB962C8B-B14F-4D97-AF65-F5344CB8AC3E}">
        <p14:creationId xmlns:p14="http://schemas.microsoft.com/office/powerpoint/2010/main" val="2293994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2AC2-F4B9-4D70-9B64-61BB57E8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Dialog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55B5A-110E-4746-8A6D-8DAC55CA39F4}"/>
              </a:ext>
            </a:extLst>
          </p:cNvPr>
          <p:cNvSpPr/>
          <p:nvPr/>
        </p:nvSpPr>
        <p:spPr>
          <a:xfrm>
            <a:off x="1451579" y="1977548"/>
            <a:ext cx="80756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id-ID" dirty="0"/>
              <a:t>AlertDialog.Builder builder = new AlertDialog.Builder(this);</a:t>
            </a:r>
          </a:p>
          <a:p>
            <a:pPr lvl="0">
              <a:spcAft>
                <a:spcPts val="0"/>
              </a:spcAft>
            </a:pPr>
            <a:r>
              <a:rPr lang="id-ID" dirty="0"/>
              <a:t>builder.setMessage("Yakin akan keluar?")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.setCancelable(false)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.setPositiveButton("Ya", new DialogInterface.OnClickListener() {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public void onClick(DialogInterface dialog, int id) {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MyActivity.this.finish();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}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})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.setNegativeButton("Tidak", new DialogInterface.OnClickListener() {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public void onClick(DialogInterface dialog, int id) {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dialog.cancel();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}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});</a:t>
            </a:r>
          </a:p>
          <a:p>
            <a:pPr lvl="0">
              <a:spcAft>
                <a:spcPts val="0"/>
              </a:spcAft>
            </a:pPr>
            <a:r>
              <a:rPr lang="id-ID" dirty="0"/>
              <a:t>AlertDialog alert = builder.create();</a:t>
            </a:r>
          </a:p>
        </p:txBody>
      </p:sp>
    </p:spTree>
    <p:extLst>
      <p:ext uri="{BB962C8B-B14F-4D97-AF65-F5344CB8AC3E}">
        <p14:creationId xmlns:p14="http://schemas.microsoft.com/office/powerpoint/2010/main" val="2173373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A6FC-63C0-4031-A8FC-63600E7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6E2DE-1982-44DE-BADD-1058997A88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17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E62710-4BBC-4B19-9FDA-5C79EAABC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" y="468630"/>
            <a:ext cx="3124200" cy="24003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C3737A-5F88-416C-90AB-95EADEA1B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032" y="247650"/>
            <a:ext cx="3076575" cy="3962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D190F6-D48B-4546-ABE4-A028F5E84E60}"/>
              </a:ext>
            </a:extLst>
          </p:cNvPr>
          <p:cNvSpPr txBox="1"/>
          <p:nvPr/>
        </p:nvSpPr>
        <p:spPr>
          <a:xfrm>
            <a:off x="2994660" y="4777740"/>
            <a:ext cx="6685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dialog </a:t>
            </a:r>
            <a:r>
              <a:rPr lang="en-US" dirty="0" err="1"/>
              <a:t>melalui</a:t>
            </a:r>
            <a:r>
              <a:rPr lang="en-US" dirty="0"/>
              <a:t> button (</a:t>
            </a:r>
            <a:r>
              <a:rPr lang="en-US" dirty="0" err="1"/>
              <a:t>kiri</a:t>
            </a:r>
            <a:r>
              <a:rPr lang="en-US" dirty="0"/>
              <a:t>),</a:t>
            </a:r>
          </a:p>
          <a:p>
            <a:r>
              <a:rPr lang="en-US" dirty="0"/>
              <a:t>Dan custom dialog (</a:t>
            </a:r>
            <a:r>
              <a:rPr lang="en-US" dirty="0" err="1"/>
              <a:t>kanan</a:t>
            </a:r>
            <a:r>
              <a:rPr lang="en-US" dirty="0"/>
              <a:t>)…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dicontohkan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098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F15E9-7A53-4FFF-98CA-195A463D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9118E-4B1E-4EFD-9214-7D62E4404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44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49AD77-7C99-4E99-BCEA-FBE6713CC670}"/>
              </a:ext>
            </a:extLst>
          </p:cNvPr>
          <p:cNvSpPr/>
          <p:nvPr/>
        </p:nvSpPr>
        <p:spPr>
          <a:xfrm>
            <a:off x="282805" y="185017"/>
            <a:ext cx="87480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id-ID" dirty="0"/>
              <a:t> String contentText = "Isi notifikasi";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NotificationCompat.Builder builder =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new NotificationCompat.Builder(this)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        .setSmallIcon(R.mipmap.ic_launcher)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        .setContentTitle("Contoh notifikasi")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        .setContentText(contentText);</a:t>
            </a:r>
          </a:p>
          <a:p>
            <a:pPr lvl="0">
              <a:spcAft>
                <a:spcPts val="0"/>
              </a:spcAft>
            </a:pPr>
            <a:endParaRPr lang="id-ID" dirty="0"/>
          </a:p>
          <a:p>
            <a:pPr lvl="0">
              <a:spcAft>
                <a:spcPts val="0"/>
              </a:spcAft>
            </a:pPr>
            <a:r>
              <a:rPr lang="id-ID" dirty="0"/>
              <a:t>        Intent resultIntent = new Intent(this, SecondActivity.class);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PendingIntent resultPendingIntent =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PendingIntent.getActivity(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        this,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        0,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        resultIntent,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        PendingIntent.FLAG_UPDATE_CURRENT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);</a:t>
            </a:r>
          </a:p>
          <a:p>
            <a:pPr lvl="0">
              <a:spcAft>
                <a:spcPts val="0"/>
              </a:spcAft>
            </a:pPr>
            <a:endParaRPr lang="id-ID" dirty="0"/>
          </a:p>
          <a:p>
            <a:pPr lvl="0">
              <a:spcAft>
                <a:spcPts val="0"/>
              </a:spcAft>
            </a:pPr>
            <a:r>
              <a:rPr lang="id-ID" dirty="0"/>
              <a:t>        builder.setContentIntent(resultPendingIntent);</a:t>
            </a:r>
          </a:p>
          <a:p>
            <a:pPr lvl="0">
              <a:spcAft>
                <a:spcPts val="0"/>
              </a:spcAft>
            </a:pPr>
            <a:endParaRPr lang="id-ID" dirty="0"/>
          </a:p>
          <a:p>
            <a:pPr lvl="0">
              <a:spcAft>
                <a:spcPts val="0"/>
              </a:spcAft>
            </a:pPr>
            <a:r>
              <a:rPr lang="id-ID" dirty="0"/>
              <a:t>        NotificationManager mNotifyMgr =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        (NotificationManager) getSystemService(NOTIFICATION_SERVICE);</a:t>
            </a:r>
          </a:p>
          <a:p>
            <a:pPr lvl="0">
              <a:spcAft>
                <a:spcPts val="0"/>
              </a:spcAft>
            </a:pPr>
            <a:r>
              <a:rPr lang="id-ID" dirty="0"/>
              <a:t>        mNotifyMgr.notify(HELLO_ID, builder.build());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39FC774-D1A8-499B-A828-BA4301E58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53188" y="479502"/>
            <a:ext cx="2553630" cy="255363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5548280-DD37-4C45-9EB9-D6E361FCE118}"/>
              </a:ext>
            </a:extLst>
          </p:cNvPr>
          <p:cNvSpPr/>
          <p:nvPr/>
        </p:nvSpPr>
        <p:spPr>
          <a:xfrm>
            <a:off x="5218295" y="2843563"/>
            <a:ext cx="69737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Beberapa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kode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ada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yang deprecated.</a:t>
            </a:r>
          </a:p>
          <a:p>
            <a:pPr algn="ctr"/>
            <a:r>
              <a:rPr 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Perhatikan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penjelasan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di </a:t>
            </a:r>
            <a:r>
              <a:rPr 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kelas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praktikum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2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Tentang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Android O.</a:t>
            </a:r>
          </a:p>
        </p:txBody>
      </p:sp>
    </p:spTree>
    <p:extLst>
      <p:ext uri="{BB962C8B-B14F-4D97-AF65-F5344CB8AC3E}">
        <p14:creationId xmlns:p14="http://schemas.microsoft.com/office/powerpoint/2010/main" val="3462467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D2BA-C990-47A6-A60E-73E11562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2A789-7973-4A96-85B0-5F3D8988DF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42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EBD1E5-52BC-4454-A95C-F88A5B48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010" y="710565"/>
            <a:ext cx="3086100" cy="42481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39405E-9B87-4E83-ABEA-8F4C3D6D8262}"/>
              </a:ext>
            </a:extLst>
          </p:cNvPr>
          <p:cNvSpPr txBox="1"/>
          <p:nvPr/>
        </p:nvSpPr>
        <p:spPr>
          <a:xfrm>
            <a:off x="5612131" y="1600200"/>
            <a:ext cx="37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activity </a:t>
            </a:r>
            <a:r>
              <a:rPr lang="en-US" dirty="0" err="1"/>
              <a:t>dengan</a:t>
            </a:r>
            <a:r>
              <a:rPr lang="en-US" dirty="0"/>
              <a:t> button, yang </a:t>
            </a:r>
            <a:r>
              <a:rPr lang="en-US" dirty="0" err="1"/>
              <a:t>mengaktifkan</a:t>
            </a:r>
            <a:r>
              <a:rPr lang="en-US" dirty="0"/>
              <a:t> notification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dicontohkan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18729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A7CE-691D-4984-BDAD-F6301E03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A3858-1192-42A4-ABCE-EBBB455F6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2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9E31E-E8C0-48A6-B5BC-531C8D57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Bundle-</a:t>
            </a:r>
            <a:r>
              <a:rPr lang="en-US" dirty="0" err="1"/>
              <a:t>Onsavedinstancestate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01CCB-8EBC-4D8D-B322-94148FA54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5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CA08-9875-4223-9D81-84A99823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CE99E-791C-4C30-AA9A-9A3BF529C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Bundles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data </a:t>
            </a:r>
            <a:r>
              <a:rPr lang="en-US" dirty="0" err="1"/>
              <a:t>antar</a:t>
            </a:r>
            <a:r>
              <a:rPr lang="en-US" dirty="0"/>
              <a:t> activity pada </a:t>
            </a:r>
            <a:r>
              <a:rPr lang="en-US" dirty="0" err="1"/>
              <a:t>aplikasi</a:t>
            </a:r>
            <a:r>
              <a:rPr lang="en-US" dirty="0"/>
              <a:t> Android. </a:t>
            </a:r>
          </a:p>
          <a:p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put pada Intent.</a:t>
            </a:r>
          </a:p>
          <a:p>
            <a:r>
              <a:rPr lang="en-US" dirty="0"/>
              <a:t>Bundle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me-restore data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layer smartphone.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B151-57DB-4C13-BD5D-022966A4E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(Restore data)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391C0-63CA-4BD5-9A5E-0C580B5E2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02B35A-A04E-42A6-80AE-08952F9E1AA4}"/>
              </a:ext>
            </a:extLst>
          </p:cNvPr>
          <p:cNvSpPr txBox="1"/>
          <p:nvPr/>
        </p:nvSpPr>
        <p:spPr>
          <a:xfrm>
            <a:off x="617220" y="0"/>
            <a:ext cx="813235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…//declare element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super.onCreate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R.layout.activity_main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…//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onSaveInstanceState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super.onSaveInstanceState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outState.putString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("first_name",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etFirstName.getText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outState.putString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("last_name",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etLastName.getText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outState.putString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("email",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etEmail.getText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outState.putString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("comment",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etComment.getText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protected void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onRestoreInstanceState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super.onRestoreInstanceState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etFirstName.setText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savedInstanceState.getString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etLastName.setText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savedInstanceState.getString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etEmail.setText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savedInstanceState.getString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("email"));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etComment.setText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savedInstanceState.getString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("comment"));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064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DD6E-45D5-4E76-8DF8-C416A95E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Bundle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7DBCC-A063-4505-84BF-FF8A13F0EF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6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4B3D47-2497-4C05-9668-A9C361516230}"/>
              </a:ext>
            </a:extLst>
          </p:cNvPr>
          <p:cNvSpPr txBox="1"/>
          <p:nvPr/>
        </p:nvSpPr>
        <p:spPr>
          <a:xfrm>
            <a:off x="4579385" y="4203382"/>
            <a:ext cx="6823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android:saveEnabled</a:t>
            </a:r>
            <a:r>
              <a:rPr lang="en-US" dirty="0"/>
              <a:t>="false“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edit text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onPause</a:t>
            </a:r>
            <a:r>
              <a:rPr lang="en-US" dirty="0"/>
              <a:t> &amp; </a:t>
            </a:r>
            <a:r>
              <a:rPr lang="en-US" dirty="0" err="1"/>
              <a:t>onResume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/</a:t>
            </a:r>
            <a:r>
              <a:rPr lang="en-US" dirty="0" err="1"/>
              <a:t>mengembalikan</a:t>
            </a:r>
            <a:r>
              <a:rPr lang="en-US" dirty="0"/>
              <a:t> persistent state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782D61-A046-48AE-9C71-EBBE0D906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5" y="819388"/>
            <a:ext cx="3095625" cy="450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076C9C-68ED-41BC-A57D-C1DACF31A77D}"/>
              </a:ext>
            </a:extLst>
          </p:cNvPr>
          <p:cNvSpPr txBox="1"/>
          <p:nvPr/>
        </p:nvSpPr>
        <p:spPr>
          <a:xfrm>
            <a:off x="4743450" y="1177290"/>
            <a:ext cx="6659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Latihan</a:t>
            </a:r>
            <a:r>
              <a:rPr lang="en-US" dirty="0"/>
              <a:t>:</a:t>
            </a:r>
          </a:p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di </a:t>
            </a:r>
            <a:r>
              <a:rPr lang="en-US" dirty="0" err="1"/>
              <a:t>samping</a:t>
            </a:r>
            <a:r>
              <a:rPr lang="en-US" dirty="0"/>
              <a:t> (</a:t>
            </a:r>
            <a:r>
              <a:rPr lang="en-US" dirty="0" err="1"/>
              <a:t>mengandung</a:t>
            </a:r>
            <a:r>
              <a:rPr lang="en-US" dirty="0"/>
              <a:t> 1 activity </a:t>
            </a:r>
            <a:r>
              <a:rPr lang="en-US" dirty="0" err="1"/>
              <a:t>saja</a:t>
            </a:r>
            <a:r>
              <a:rPr lang="en-US" dirty="0"/>
              <a:t>). </a:t>
            </a:r>
            <a:r>
              <a:rPr lang="en-US" dirty="0" err="1"/>
              <a:t>Pastikan</a:t>
            </a:r>
            <a:r>
              <a:rPr lang="en-US" dirty="0"/>
              <a:t> value </a:t>
            </a:r>
            <a:r>
              <a:rPr lang="en-US" dirty="0" err="1"/>
              <a:t>setiap</a:t>
            </a:r>
            <a:r>
              <a:rPr lang="en-US" dirty="0"/>
              <a:t> edit text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(</a:t>
            </a:r>
            <a:r>
              <a:rPr lang="en-US" dirty="0" err="1"/>
              <a:t>secara</a:t>
            </a:r>
            <a:r>
              <a:rPr lang="en-US" dirty="0"/>
              <a:t> default,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bias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). Setelah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value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,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-override </a:t>
            </a:r>
            <a:r>
              <a:rPr lang="en-US" dirty="0" err="1"/>
              <a:t>onSaveInstanceState</a:t>
            </a:r>
            <a:r>
              <a:rPr lang="en-US" dirty="0"/>
              <a:t> &amp; </a:t>
            </a:r>
            <a:r>
              <a:rPr lang="en-US" dirty="0" err="1"/>
              <a:t>onRestoreInstanceState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414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704</TotalTime>
  <Words>1264</Words>
  <Application>Microsoft Office PowerPoint</Application>
  <PresentationFormat>Widescreen</PresentationFormat>
  <Paragraphs>249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Bitstream Vera Sans Mono</vt:lpstr>
      <vt:lpstr>Calibri</vt:lpstr>
      <vt:lpstr>Consolas</vt:lpstr>
      <vt:lpstr>Courier New</vt:lpstr>
      <vt:lpstr>Gill Sans MT</vt:lpstr>
      <vt:lpstr>StarSymbol</vt:lpstr>
      <vt:lpstr>Wingdings</vt:lpstr>
      <vt:lpstr>Gallery</vt:lpstr>
      <vt:lpstr>DPH3A4</vt:lpstr>
      <vt:lpstr>Daftar Materi</vt:lpstr>
      <vt:lpstr>Daftar Penilaian</vt:lpstr>
      <vt:lpstr>Bundle-Onsavedinstancestate</vt:lpstr>
      <vt:lpstr>Bundle</vt:lpstr>
      <vt:lpstr>Contoh Penggunaan (Restore data)</vt:lpstr>
      <vt:lpstr>PowerPoint Presentation</vt:lpstr>
      <vt:lpstr>Latihan Bundle</vt:lpstr>
      <vt:lpstr>PowerPoint Presentation</vt:lpstr>
      <vt:lpstr>Minggu 8: Style &amp; Alert</vt:lpstr>
      <vt:lpstr>Style</vt:lpstr>
      <vt:lpstr>Padding - Margin</vt:lpstr>
      <vt:lpstr>Jarak: Margin VS Padding</vt:lpstr>
      <vt:lpstr>Jarak: Margin VS Padding</vt:lpstr>
      <vt:lpstr>Kode</vt:lpstr>
      <vt:lpstr>Style</vt:lpstr>
      <vt:lpstr>Style &amp; Theme</vt:lpstr>
      <vt:lpstr>Style &amp; Theme</vt:lpstr>
      <vt:lpstr>Resource untuk styling</vt:lpstr>
      <vt:lpstr>Resource untuk styling</vt:lpstr>
      <vt:lpstr>State Button</vt:lpstr>
      <vt:lpstr>PowerPoint Presentation</vt:lpstr>
      <vt:lpstr>Latihan</vt:lpstr>
      <vt:lpstr>PowerPoint Presentation</vt:lpstr>
      <vt:lpstr>Alert</vt:lpstr>
      <vt:lpstr>Alert</vt:lpstr>
      <vt:lpstr>Toast</vt:lpstr>
      <vt:lpstr>Contoh Toast</vt:lpstr>
      <vt:lpstr>Dialog</vt:lpstr>
      <vt:lpstr>Contoh Dialog</vt:lpstr>
      <vt:lpstr>Latihan</vt:lpstr>
      <vt:lpstr>PowerPoint Presentation</vt:lpstr>
      <vt:lpstr>Notification</vt:lpstr>
      <vt:lpstr>PowerPoint Presentation</vt:lpstr>
      <vt:lpstr>Latihan</vt:lpstr>
      <vt:lpstr>PowerPoint Presentation</vt:lpstr>
      <vt:lpstr>End of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DPH3A4</dc:title>
  <dc:creator>REZA BUDIAWAN</dc:creator>
  <cp:lastModifiedBy>REZA BUDIAWAN</cp:lastModifiedBy>
  <cp:revision>46</cp:revision>
  <dcterms:created xsi:type="dcterms:W3CDTF">2018-08-20T04:11:15Z</dcterms:created>
  <dcterms:modified xsi:type="dcterms:W3CDTF">2018-10-07T15:06:10Z</dcterms:modified>
</cp:coreProperties>
</file>