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91" r:id="rId4"/>
    <p:sldId id="297" r:id="rId5"/>
    <p:sldId id="295" r:id="rId6"/>
    <p:sldId id="298" r:id="rId7"/>
    <p:sldId id="300" r:id="rId8"/>
    <p:sldId id="296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70" autoAdjust="0"/>
  </p:normalViewPr>
  <p:slideViewPr>
    <p:cSldViewPr>
      <p:cViewPr varScale="1">
        <p:scale>
          <a:sx n="50" d="100"/>
          <a:sy n="50" d="100"/>
        </p:scale>
        <p:origin x="1212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ubtitle 2"/>
          <p:cNvSpPr txBox="1"/>
          <p:nvPr userDrawn="1"/>
        </p:nvSpPr>
        <p:spPr>
          <a:xfrm>
            <a:off x="1255714" y="6185078"/>
            <a:ext cx="9753600" cy="21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dipergunakan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pengajaran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Universitas</a:t>
            </a:r>
            <a:r>
              <a:rPr lang="en-US" sz="1400" dirty="0"/>
              <a:t> Telkom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31" y="307658"/>
            <a:ext cx="1182024" cy="14414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anose="0208060402020202020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3" y="1866900"/>
            <a:ext cx="9753600" cy="115353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DPH1C4</a:t>
            </a:r>
            <a:br>
              <a:rPr lang="en-US" sz="3600" dirty="0"/>
            </a:br>
            <a:r>
              <a:rPr lang="en-US" sz="3600" dirty="0" err="1"/>
              <a:t>Pemrograman</a:t>
            </a:r>
            <a:r>
              <a:rPr lang="en-US" sz="3600" dirty="0"/>
              <a:t> </a:t>
            </a:r>
            <a:r>
              <a:rPr lang="en-US" sz="3600" dirty="0" err="1"/>
              <a:t>berorientasi</a:t>
            </a:r>
            <a:r>
              <a:rPr lang="en-US" sz="3600" dirty="0"/>
              <a:t> </a:t>
            </a:r>
            <a:r>
              <a:rPr lang="en-US" sz="3600" dirty="0" err="1"/>
              <a:t>Obyek</a:t>
            </a:r>
            <a:endParaRPr lang="en-US" sz="3600" dirty="0"/>
          </a:p>
        </p:txBody>
      </p:sp>
      <p:sp>
        <p:nvSpPr>
          <p:cNvPr id="6" name="Subtitle 2"/>
          <p:cNvSpPr txBox="1"/>
          <p:nvPr/>
        </p:nvSpPr>
        <p:spPr>
          <a:xfrm>
            <a:off x="2148693" y="3077514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– 2019/2020</a:t>
            </a:r>
          </a:p>
        </p:txBody>
      </p:sp>
      <p:sp>
        <p:nvSpPr>
          <p:cNvPr id="8" name="Subtitle 2"/>
          <p:cNvSpPr txBox="1"/>
          <p:nvPr/>
        </p:nvSpPr>
        <p:spPr>
          <a:xfrm>
            <a:off x="2156070" y="3656665"/>
            <a:ext cx="7848600" cy="335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Introduction</a:t>
            </a:r>
          </a:p>
          <a:p>
            <a:pPr algn="ctr"/>
            <a:r>
              <a:rPr lang="en-US" sz="2400" dirty="0"/>
              <a:t>Course Info</a:t>
            </a:r>
          </a:p>
          <a:p>
            <a:pPr algn="ctr"/>
            <a:r>
              <a:rPr lang="en-US" sz="2400" dirty="0"/>
              <a:t>Syllabus</a:t>
            </a:r>
          </a:p>
          <a:p>
            <a:pPr algn="ctr"/>
            <a:r>
              <a:rPr lang="en-US" sz="2400" dirty="0"/>
              <a:t>Rules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Nama		: Dahliar Ananda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Kode</a:t>
            </a:r>
            <a:r>
              <a:rPr lang="en-US" dirty="0"/>
              <a:t> 		: DAN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Kontak</a:t>
            </a:r>
            <a:endParaRPr lang="en-US" dirty="0"/>
          </a:p>
          <a:p>
            <a:pPr marL="960120" lvl="2" indent="-457200">
              <a:buFont typeface="+mj-lt"/>
              <a:buAutoNum type="arabicPeriod"/>
            </a:pPr>
            <a:r>
              <a:rPr lang="en-US" sz="2400" dirty="0" err="1"/>
              <a:t>Telepon</a:t>
            </a:r>
            <a:r>
              <a:rPr lang="en-US" sz="2400" dirty="0"/>
              <a:t>	: 08121446627</a:t>
            </a:r>
          </a:p>
          <a:p>
            <a:pPr marL="960120" lvl="2" indent="-457200">
              <a:buFont typeface="+mj-lt"/>
              <a:buAutoNum type="arabicPeriod"/>
            </a:pPr>
            <a:r>
              <a:rPr lang="en-US" sz="2400" dirty="0"/>
              <a:t>Telegram</a:t>
            </a:r>
          </a:p>
          <a:p>
            <a:pPr marL="502920" lvl="2" indent="0">
              <a:buNone/>
            </a:pPr>
            <a:r>
              <a:rPr lang="en-US" sz="2400" dirty="0"/>
              <a:t>2. Email		: ananda@telkomuniversity.ac.id</a:t>
            </a:r>
          </a:p>
          <a:p>
            <a:pPr marL="502920" lvl="2" indent="0">
              <a:buNone/>
            </a:pPr>
            <a:r>
              <a:rPr lang="en-US" sz="2400" dirty="0"/>
              <a:t>3. Blog		: ananda.staff.telkomuniversity.ac.id</a:t>
            </a:r>
          </a:p>
          <a:p>
            <a:pPr marL="502920" lvl="2" indent="0">
              <a:buNone/>
            </a:pPr>
            <a:endParaRPr lang="en-US" sz="2400" dirty="0"/>
          </a:p>
          <a:p>
            <a:pPr marL="502920" lvl="2" indent="0">
              <a:buNone/>
            </a:pPr>
            <a:r>
              <a:rPr lang="x-none" altLang="en-US" sz="2400" dirty="0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Jumlah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kehadiran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&gt; 75%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Keterlambatan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max 15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sym typeface="Wingdings" panose="05000000000000000000" charset="2"/>
            </a:endParaRPr>
          </a:p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Akses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aplikasi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yang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tidak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terkait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perkuliahan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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Keluar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kelas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Tugas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dikumpulkan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pada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……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Kelengkapan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tugas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merupakan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syarat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mengikuti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Assessment.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Plagiarisme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  E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charset="2"/>
              </a:rPr>
              <a:t>No Bad Word(s)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5998" y="1817225"/>
            <a:ext cx="10591798" cy="3657600"/>
          </a:xfrm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1 - 3	: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Java,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OO, Class, Object, 			 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variable, Variable </a:t>
            </a:r>
            <a:r>
              <a:rPr lang="en-US" sz="2400" dirty="0" err="1"/>
              <a:t>Instansiasi</a:t>
            </a:r>
            <a:r>
              <a:rPr lang="en-US" sz="2400" dirty="0"/>
              <a:t>, Method </a:t>
            </a:r>
            <a:r>
              <a:rPr lang="en-US" sz="2400" dirty="0" err="1"/>
              <a:t>Instansiasi</a:t>
            </a:r>
            <a:r>
              <a:rPr lang="en-US" sz="2400" dirty="0"/>
              <a:t>, 				  Exception handling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4		: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[</a:t>
            </a:r>
            <a:r>
              <a:rPr lang="en-US" sz="2400" b="1" dirty="0" err="1"/>
              <a:t>Asosiasi</a:t>
            </a:r>
            <a:r>
              <a:rPr lang="en-US" sz="2400" dirty="0"/>
              <a:t>, </a:t>
            </a:r>
            <a:r>
              <a:rPr lang="en-US" sz="2400" dirty="0" err="1"/>
              <a:t>agregasi</a:t>
            </a:r>
            <a:r>
              <a:rPr lang="en-US" sz="2400" dirty="0"/>
              <a:t>, </a:t>
            </a:r>
            <a:r>
              <a:rPr lang="en-US" sz="2400" dirty="0" err="1"/>
              <a:t>komposisi</a:t>
            </a:r>
            <a:r>
              <a:rPr lang="en-US" sz="2400" dirty="0"/>
              <a:t>],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endParaRPr lang="en-US" sz="2400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5		: Assessment 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6-8	: </a:t>
            </a:r>
            <a:r>
              <a:rPr lang="en-US" sz="2400" dirty="0" err="1"/>
              <a:t>Polimorfisme</a:t>
            </a:r>
            <a:r>
              <a:rPr lang="en-US" sz="2400" dirty="0"/>
              <a:t> dan Inheritance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9		: Interface dan Abstract class, method static, public dan final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10	: Assessment 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11	: Multithreading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12-13	: Graphic User Interface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14-15	: JDBC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err="1"/>
              <a:t>Minggu</a:t>
            </a:r>
            <a:r>
              <a:rPr lang="en-US" sz="2400" dirty="0"/>
              <a:t> 16	: </a:t>
            </a:r>
            <a:r>
              <a:rPr lang="en-US" sz="2400" dirty="0" err="1"/>
              <a:t>Presentasi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endParaRPr lang="en-US" sz="2400" b="1" dirty="0"/>
          </a:p>
        </p:txBody>
      </p:sp>
      <p:sp>
        <p:nvSpPr>
          <p:cNvPr id="5" name="Content Placeholder 3"/>
          <p:cNvSpPr txBox="1"/>
          <p:nvPr/>
        </p:nvSpPr>
        <p:spPr>
          <a:xfrm>
            <a:off x="7770813" y="4967950"/>
            <a:ext cx="38862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anose="0208060402020202020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buFont typeface="+mj-lt"/>
              <a:buAutoNum type="arabicPeriod"/>
            </a:pPr>
            <a:r>
              <a:rPr lang="en-US" dirty="0"/>
              <a:t>Assessment</a:t>
            </a:r>
          </a:p>
          <a:p>
            <a:pPr marL="960120" lvl="2" indent="-457200">
              <a:buFont typeface="+mj-lt"/>
              <a:buAutoNum type="arabicPeriod"/>
            </a:pPr>
            <a:r>
              <a:rPr lang="en-US" dirty="0"/>
              <a:t>1	: 1 &amp; 2</a:t>
            </a:r>
          </a:p>
          <a:p>
            <a:pPr marL="960120" lvl="2" indent="-457200">
              <a:buFont typeface="+mj-lt"/>
              <a:buAutoNum type="arabicPeriod"/>
            </a:pPr>
            <a:r>
              <a:rPr lang="en-US" dirty="0"/>
              <a:t>2	: 1, 2, 3, &amp; 4.</a:t>
            </a:r>
          </a:p>
          <a:p>
            <a:pPr marL="960120" lvl="2" indent="-457200">
              <a:buFont typeface="+mj-lt"/>
              <a:buAutoNum type="arabicPeriod"/>
            </a:pPr>
            <a:r>
              <a:rPr lang="en-US" dirty="0"/>
              <a:t>3	: 1, 2, 3, 4, &amp; 5 +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960120" lvl="2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parallel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 marL="788670" indent="-742950">
              <a:buFont typeface="+mj-lt"/>
              <a:buAutoNum type="arabicPeriod"/>
            </a:pPr>
            <a:r>
              <a:rPr lang="en-US" dirty="0" err="1"/>
              <a:t>Teori</a:t>
            </a:r>
            <a:r>
              <a:rPr lang="en-US" dirty="0"/>
              <a:t> &amp; COTS</a:t>
            </a:r>
          </a:p>
          <a:p>
            <a:pPr marL="788670" indent="-742950">
              <a:buFont typeface="+mj-lt"/>
              <a:buAutoNum type="arabicPeriod"/>
            </a:pPr>
            <a:r>
              <a:rPr lang="en-US" dirty="0" err="1"/>
              <a:t>Persentase</a:t>
            </a:r>
            <a:endParaRPr lang="en-US" dirty="0"/>
          </a:p>
          <a:p>
            <a:pPr marL="1017270" lvl="1" indent="-742950">
              <a:buFont typeface="+mj-lt"/>
              <a:buAutoNum type="arabicPeriod"/>
            </a:pPr>
            <a:r>
              <a:rPr lang="en-US" dirty="0"/>
              <a:t>Assessment 1			: 30%	(</a:t>
            </a:r>
            <a:r>
              <a:rPr lang="en-US" dirty="0" err="1"/>
              <a:t>Minggu</a:t>
            </a:r>
            <a:r>
              <a:rPr lang="en-US" dirty="0"/>
              <a:t> 5)</a:t>
            </a:r>
          </a:p>
          <a:p>
            <a:pPr marL="1017270" lvl="1" indent="-742950">
              <a:buFont typeface="+mj-lt"/>
              <a:buAutoNum type="arabicPeriod"/>
            </a:pPr>
            <a:r>
              <a:rPr lang="en-US" dirty="0"/>
              <a:t>Assessment 2			: 30%	(</a:t>
            </a:r>
            <a:r>
              <a:rPr lang="en-US" dirty="0" err="1"/>
              <a:t>Minggu</a:t>
            </a:r>
            <a:r>
              <a:rPr lang="en-US" dirty="0"/>
              <a:t> 10/11)</a:t>
            </a:r>
          </a:p>
          <a:p>
            <a:pPr marL="1017270" lvl="1" indent="-742950">
              <a:buFont typeface="+mj-lt"/>
              <a:buAutoNum type="arabicPeriod"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			: 20%	(</a:t>
            </a:r>
            <a:r>
              <a:rPr lang="en-US" dirty="0" err="1"/>
              <a:t>Minggu</a:t>
            </a:r>
            <a:r>
              <a:rPr lang="en-US" dirty="0"/>
              <a:t> 15/16)</a:t>
            </a:r>
          </a:p>
          <a:p>
            <a:pPr marL="1017270" lvl="1" indent="-742950">
              <a:buFont typeface="+mj-lt"/>
              <a:buAutoNum type="arabicPeriod"/>
            </a:pPr>
            <a:r>
              <a:rPr lang="en-US" dirty="0" err="1"/>
              <a:t>Praktikum</a:t>
            </a:r>
            <a:r>
              <a:rPr lang="en-US" dirty="0"/>
              <a:t>			: 20%</a:t>
            </a:r>
          </a:p>
          <a:p>
            <a:pPr marL="1017270" lvl="1" indent="-7429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Netbeans</a:t>
            </a:r>
            <a:r>
              <a:rPr lang="en-US" dirty="0"/>
              <a:t>/Notepad / notepad++ / </a:t>
            </a:r>
            <a:r>
              <a:rPr lang="en-US" dirty="0" err="1"/>
              <a:t>editplus</a:t>
            </a:r>
            <a:r>
              <a:rPr lang="en-US" dirty="0"/>
              <a:t> / 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/>
              <a:t>Java SE8</a:t>
            </a:r>
          </a:p>
          <a:p>
            <a:r>
              <a:rPr lang="en-US" dirty="0"/>
              <a:t>Edmodo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862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Cormen</a:t>
            </a:r>
            <a:r>
              <a:rPr lang="en-US" dirty="0"/>
              <a:t>, T. H., </a:t>
            </a:r>
            <a:r>
              <a:rPr lang="en-US" dirty="0" err="1"/>
              <a:t>Leiserson</a:t>
            </a:r>
            <a:r>
              <a:rPr lang="en-US" dirty="0"/>
              <a:t>, C. E., </a:t>
            </a:r>
            <a:r>
              <a:rPr lang="en-US" dirty="0" err="1"/>
              <a:t>Rivest</a:t>
            </a:r>
            <a:r>
              <a:rPr lang="en-US" dirty="0"/>
              <a:t>, R. L., &amp; Stein, C. (2009). Introduction to Algorithms Third Edition. Cambridge: The MIT Press.</a:t>
            </a:r>
          </a:p>
          <a:p>
            <a:pPr marL="38862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err="1"/>
              <a:t>Sedgewick</a:t>
            </a:r>
            <a:r>
              <a:rPr lang="en-US" dirty="0"/>
              <a:t>, R. (2002). Algorithm in Java: parts 1-4 Third Edition. Boston: Pearson Education, Inc.</a:t>
            </a:r>
          </a:p>
          <a:p>
            <a:pPr marL="38862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P. </a:t>
            </a:r>
            <a:r>
              <a:rPr lang="en-US" dirty="0" err="1"/>
              <a:t>Deitel</a:t>
            </a:r>
            <a:r>
              <a:rPr lang="en-US" dirty="0"/>
              <a:t> and H. </a:t>
            </a:r>
            <a:r>
              <a:rPr lang="en-US" dirty="0" err="1"/>
              <a:t>Deitel</a:t>
            </a:r>
            <a:r>
              <a:rPr lang="en-US" dirty="0"/>
              <a:t>, Java How To Program 9th Edition, Prentice Hall, 2011.</a:t>
            </a:r>
          </a:p>
          <a:p>
            <a:pPr marL="38862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Poo, Danny, Derek </a:t>
            </a:r>
            <a:r>
              <a:rPr lang="en-US" dirty="0" err="1"/>
              <a:t>Kiong</a:t>
            </a:r>
            <a:r>
              <a:rPr lang="en-US" dirty="0"/>
              <a:t>, and </a:t>
            </a:r>
            <a:r>
              <a:rPr lang="en-US" dirty="0" err="1"/>
              <a:t>Swarnalatha</a:t>
            </a:r>
            <a:r>
              <a:rPr lang="en-US" dirty="0"/>
              <a:t> Ashok. Object-Oriented Programming and Java, 2nd Edition. Springer, 2010.</a:t>
            </a:r>
          </a:p>
          <a:p>
            <a:pPr marL="38862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Wu, C. Thomas. An Introduction to Object-Oriented Programming with Java. McGraw-Hill, 2009.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2501" y="2819400"/>
            <a:ext cx="10363826" cy="1499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any question?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Custom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Continental World 16x9</vt:lpstr>
      <vt:lpstr>DPH1C4 Pemrograman berorientasi Obyek</vt:lpstr>
      <vt:lpstr>Know me</vt:lpstr>
      <vt:lpstr>RULES</vt:lpstr>
      <vt:lpstr>Materi</vt:lpstr>
      <vt:lpstr>Assessment</vt:lpstr>
      <vt:lpstr>Tools</vt:lpstr>
      <vt:lpstr>Daftar Pustaka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2018-01-17T07:51:41Z</dcterms:created>
  <dcterms:modified xsi:type="dcterms:W3CDTF">2019-08-19T08:15:49Z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  <property fmtid="{D5CDD505-2E9C-101B-9397-08002B2CF9AE}" pid="3" name="KSOProductBuildVer">
    <vt:lpwstr>1033-10.1.0.5707</vt:lpwstr>
  </property>
</Properties>
</file>