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85" r:id="rId3"/>
    <p:sldId id="315" r:id="rId4"/>
    <p:sldId id="378" r:id="rId5"/>
    <p:sldId id="320" r:id="rId6"/>
    <p:sldId id="376" r:id="rId7"/>
    <p:sldId id="388" r:id="rId8"/>
    <p:sldId id="328" r:id="rId9"/>
    <p:sldId id="332" r:id="rId10"/>
    <p:sldId id="333" r:id="rId11"/>
    <p:sldId id="351" r:id="rId12"/>
    <p:sldId id="370" r:id="rId13"/>
    <p:sldId id="387" r:id="rId14"/>
    <p:sldId id="436" r:id="rId15"/>
    <p:sldId id="437" r:id="rId16"/>
    <p:sldId id="438" r:id="rId17"/>
    <p:sldId id="411" r:id="rId18"/>
    <p:sldId id="441" r:id="rId19"/>
    <p:sldId id="412" r:id="rId20"/>
    <p:sldId id="440" r:id="rId21"/>
    <p:sldId id="439" r:id="rId22"/>
    <p:sldId id="424" r:id="rId23"/>
    <p:sldId id="296" r:id="rId2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5870" autoAdjust="0"/>
  </p:normalViewPr>
  <p:slideViewPr>
    <p:cSldViewPr>
      <p:cViewPr varScale="1">
        <p:scale>
          <a:sx n="50" d="100"/>
          <a:sy n="50" d="100"/>
        </p:scale>
        <p:origin x="1212" y="4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2748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svg"/><Relationship Id="rId1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B0B902-42C1-4AE7-BC94-BE1877BC657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8B99C37-EF98-43A4-9AA4-19DF5E4FF99F}">
      <dgm:prSet/>
      <dgm:spPr/>
      <dgm:t>
        <a:bodyPr/>
        <a:lstStyle/>
        <a:p>
          <a:r>
            <a:rPr lang="en-US"/>
            <a:t>boolean : true dan false.</a:t>
          </a:r>
        </a:p>
      </dgm:t>
    </dgm:pt>
    <dgm:pt modelId="{1B6F4668-5B73-4544-909F-6E41615D3D34}" type="parTrans" cxnId="{0A0D8090-8AE8-42E3-BEAA-5E1C4C69A1DC}">
      <dgm:prSet/>
      <dgm:spPr/>
      <dgm:t>
        <a:bodyPr/>
        <a:lstStyle/>
        <a:p>
          <a:endParaRPr lang="en-US"/>
        </a:p>
      </dgm:t>
    </dgm:pt>
    <dgm:pt modelId="{44A3259B-A7A3-4777-8CD0-B59354789320}" type="sibTrans" cxnId="{0A0D8090-8AE8-42E3-BEAA-5E1C4C69A1DC}">
      <dgm:prSet/>
      <dgm:spPr/>
      <dgm:t>
        <a:bodyPr/>
        <a:lstStyle/>
        <a:p>
          <a:endParaRPr lang="en-US"/>
        </a:p>
      </dgm:t>
    </dgm:pt>
    <dgm:pt modelId="{43FC7FD0-BD86-46C1-B5D0-41CFD5BF4A66}">
      <dgm:prSet/>
      <dgm:spPr/>
      <dgm:t>
        <a:bodyPr/>
        <a:lstStyle/>
        <a:p>
          <a:r>
            <a:rPr lang="en-US"/>
            <a:t>character (char) : karakter single Unicode.</a:t>
          </a:r>
        </a:p>
      </dgm:t>
    </dgm:pt>
    <dgm:pt modelId="{B32D97F2-077B-48D8-9481-E7D2DF1AFA43}" type="parTrans" cxnId="{E245A1C1-D7BB-4847-9E58-6D163BE0AB7B}">
      <dgm:prSet/>
      <dgm:spPr/>
      <dgm:t>
        <a:bodyPr/>
        <a:lstStyle/>
        <a:p>
          <a:endParaRPr lang="en-US"/>
        </a:p>
      </dgm:t>
    </dgm:pt>
    <dgm:pt modelId="{D90B16C8-DD96-437F-A78A-54507A6B6794}" type="sibTrans" cxnId="{E245A1C1-D7BB-4847-9E58-6D163BE0AB7B}">
      <dgm:prSet/>
      <dgm:spPr/>
      <dgm:t>
        <a:bodyPr/>
        <a:lstStyle/>
        <a:p>
          <a:endParaRPr lang="en-US"/>
        </a:p>
      </dgm:t>
    </dgm:pt>
    <dgm:pt modelId="{671D49C6-741D-4CE1-830F-5470B569A0CE}" type="pres">
      <dgm:prSet presAssocID="{D5B0B902-42C1-4AE7-BC94-BE1877BC6571}" presName="root" presStyleCnt="0">
        <dgm:presLayoutVars>
          <dgm:dir/>
          <dgm:resizeHandles val="exact"/>
        </dgm:presLayoutVars>
      </dgm:prSet>
      <dgm:spPr/>
    </dgm:pt>
    <dgm:pt modelId="{74527DA2-5CD2-4FFF-8478-D3289BFA9DEE}" type="pres">
      <dgm:prSet presAssocID="{C8B99C37-EF98-43A4-9AA4-19DF5E4FF99F}" presName="compNode" presStyleCnt="0"/>
      <dgm:spPr/>
    </dgm:pt>
    <dgm:pt modelId="{7503083C-1276-4468-9907-0287E3934E7A}" type="pres">
      <dgm:prSet presAssocID="{C8B99C37-EF98-43A4-9AA4-19DF5E4FF99F}" presName="bgRect" presStyleLbl="bgShp" presStyleIdx="0" presStyleCnt="2"/>
      <dgm:spPr/>
    </dgm:pt>
    <dgm:pt modelId="{5C0BDD9A-847C-4CCF-9B77-430775FD9D02}" type="pres">
      <dgm:prSet presAssocID="{C8B99C37-EF98-43A4-9AA4-19DF5E4FF99F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D482E0F8-6138-480A-AB20-1FB05997D4E2}" type="pres">
      <dgm:prSet presAssocID="{C8B99C37-EF98-43A4-9AA4-19DF5E4FF99F}" presName="spaceRect" presStyleCnt="0"/>
      <dgm:spPr/>
    </dgm:pt>
    <dgm:pt modelId="{EAB4F9A9-18CD-4B18-8C6A-1E4518B6DD50}" type="pres">
      <dgm:prSet presAssocID="{C8B99C37-EF98-43A4-9AA4-19DF5E4FF99F}" presName="parTx" presStyleLbl="revTx" presStyleIdx="0" presStyleCnt="2">
        <dgm:presLayoutVars>
          <dgm:chMax val="0"/>
          <dgm:chPref val="0"/>
        </dgm:presLayoutVars>
      </dgm:prSet>
      <dgm:spPr/>
    </dgm:pt>
    <dgm:pt modelId="{C0F98FAD-9A18-415E-A8AD-174359C6788F}" type="pres">
      <dgm:prSet presAssocID="{44A3259B-A7A3-4777-8CD0-B59354789320}" presName="sibTrans" presStyleCnt="0"/>
      <dgm:spPr/>
    </dgm:pt>
    <dgm:pt modelId="{773CE0AF-D1B9-4C7C-89DE-38E37EE4B0ED}" type="pres">
      <dgm:prSet presAssocID="{43FC7FD0-BD86-46C1-B5D0-41CFD5BF4A66}" presName="compNode" presStyleCnt="0"/>
      <dgm:spPr/>
    </dgm:pt>
    <dgm:pt modelId="{E872B5E9-A455-418D-9E46-40FB183C99D0}" type="pres">
      <dgm:prSet presAssocID="{43FC7FD0-BD86-46C1-B5D0-41CFD5BF4A66}" presName="bgRect" presStyleLbl="bgShp" presStyleIdx="1" presStyleCnt="2"/>
      <dgm:spPr/>
    </dgm:pt>
    <dgm:pt modelId="{BBC8FE4B-8129-428E-A60B-678275D187DD}" type="pres">
      <dgm:prSet presAssocID="{43FC7FD0-BD86-46C1-B5D0-41CFD5BF4A6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505FDF0A-A483-48FC-B91C-ED5EEFA81D99}" type="pres">
      <dgm:prSet presAssocID="{43FC7FD0-BD86-46C1-B5D0-41CFD5BF4A66}" presName="spaceRect" presStyleCnt="0"/>
      <dgm:spPr/>
    </dgm:pt>
    <dgm:pt modelId="{09087D3A-C63A-4B39-9274-B5E984A9F03B}" type="pres">
      <dgm:prSet presAssocID="{43FC7FD0-BD86-46C1-B5D0-41CFD5BF4A66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4BEE0945-2706-40A6-BF01-687F56F384B7}" type="presOf" srcId="{C8B99C37-EF98-43A4-9AA4-19DF5E4FF99F}" destId="{EAB4F9A9-18CD-4B18-8C6A-1E4518B6DD50}" srcOrd="0" destOrd="0" presId="urn:microsoft.com/office/officeart/2018/2/layout/IconVerticalSolidList"/>
    <dgm:cxn modelId="{0A0D8090-8AE8-42E3-BEAA-5E1C4C69A1DC}" srcId="{D5B0B902-42C1-4AE7-BC94-BE1877BC6571}" destId="{C8B99C37-EF98-43A4-9AA4-19DF5E4FF99F}" srcOrd="0" destOrd="0" parTransId="{1B6F4668-5B73-4544-909F-6E41615D3D34}" sibTransId="{44A3259B-A7A3-4777-8CD0-B59354789320}"/>
    <dgm:cxn modelId="{E9778A96-605B-4C1B-8087-B9C0528C7FFD}" type="presOf" srcId="{43FC7FD0-BD86-46C1-B5D0-41CFD5BF4A66}" destId="{09087D3A-C63A-4B39-9274-B5E984A9F03B}" srcOrd="0" destOrd="0" presId="urn:microsoft.com/office/officeart/2018/2/layout/IconVerticalSolidList"/>
    <dgm:cxn modelId="{E245A1C1-D7BB-4847-9E58-6D163BE0AB7B}" srcId="{D5B0B902-42C1-4AE7-BC94-BE1877BC6571}" destId="{43FC7FD0-BD86-46C1-B5D0-41CFD5BF4A66}" srcOrd="1" destOrd="0" parTransId="{B32D97F2-077B-48D8-9481-E7D2DF1AFA43}" sibTransId="{D90B16C8-DD96-437F-A78A-54507A6B6794}"/>
    <dgm:cxn modelId="{C02E96DA-7596-4028-A5FB-92AF45B1F9F5}" type="presOf" srcId="{D5B0B902-42C1-4AE7-BC94-BE1877BC6571}" destId="{671D49C6-741D-4CE1-830F-5470B569A0CE}" srcOrd="0" destOrd="0" presId="urn:microsoft.com/office/officeart/2018/2/layout/IconVerticalSolidList"/>
    <dgm:cxn modelId="{613DD8F7-A81E-4B46-9347-B0F8ACD4C36E}" type="presParOf" srcId="{671D49C6-741D-4CE1-830F-5470B569A0CE}" destId="{74527DA2-5CD2-4FFF-8478-D3289BFA9DEE}" srcOrd="0" destOrd="0" presId="urn:microsoft.com/office/officeart/2018/2/layout/IconVerticalSolidList"/>
    <dgm:cxn modelId="{01FB644E-FB96-4F2A-B623-D1BCF123DE67}" type="presParOf" srcId="{74527DA2-5CD2-4FFF-8478-D3289BFA9DEE}" destId="{7503083C-1276-4468-9907-0287E3934E7A}" srcOrd="0" destOrd="0" presId="urn:microsoft.com/office/officeart/2018/2/layout/IconVerticalSolidList"/>
    <dgm:cxn modelId="{34611804-2B0F-4F4F-B2D6-978ECE7FF033}" type="presParOf" srcId="{74527DA2-5CD2-4FFF-8478-D3289BFA9DEE}" destId="{5C0BDD9A-847C-4CCF-9B77-430775FD9D02}" srcOrd="1" destOrd="0" presId="urn:microsoft.com/office/officeart/2018/2/layout/IconVerticalSolidList"/>
    <dgm:cxn modelId="{333AC7A6-8A73-46E7-BD86-16E61508F836}" type="presParOf" srcId="{74527DA2-5CD2-4FFF-8478-D3289BFA9DEE}" destId="{D482E0F8-6138-480A-AB20-1FB05997D4E2}" srcOrd="2" destOrd="0" presId="urn:microsoft.com/office/officeart/2018/2/layout/IconVerticalSolidList"/>
    <dgm:cxn modelId="{517AA392-0827-413F-BEF5-218FACAE1332}" type="presParOf" srcId="{74527DA2-5CD2-4FFF-8478-D3289BFA9DEE}" destId="{EAB4F9A9-18CD-4B18-8C6A-1E4518B6DD50}" srcOrd="3" destOrd="0" presId="urn:microsoft.com/office/officeart/2018/2/layout/IconVerticalSolidList"/>
    <dgm:cxn modelId="{B8084681-C64D-4A42-A362-7235B7C727D8}" type="presParOf" srcId="{671D49C6-741D-4CE1-830F-5470B569A0CE}" destId="{C0F98FAD-9A18-415E-A8AD-174359C6788F}" srcOrd="1" destOrd="0" presId="urn:microsoft.com/office/officeart/2018/2/layout/IconVerticalSolidList"/>
    <dgm:cxn modelId="{C2EC65C3-157E-400A-90F9-AD575C01BC7B}" type="presParOf" srcId="{671D49C6-741D-4CE1-830F-5470B569A0CE}" destId="{773CE0AF-D1B9-4C7C-89DE-38E37EE4B0ED}" srcOrd="2" destOrd="0" presId="urn:microsoft.com/office/officeart/2018/2/layout/IconVerticalSolidList"/>
    <dgm:cxn modelId="{A3A36C5A-174B-4F18-B67A-888CB9E754DD}" type="presParOf" srcId="{773CE0AF-D1B9-4C7C-89DE-38E37EE4B0ED}" destId="{E872B5E9-A455-418D-9E46-40FB183C99D0}" srcOrd="0" destOrd="0" presId="urn:microsoft.com/office/officeart/2018/2/layout/IconVerticalSolidList"/>
    <dgm:cxn modelId="{A5F763D7-8A86-4377-A266-46774FF342C1}" type="presParOf" srcId="{773CE0AF-D1B9-4C7C-89DE-38E37EE4B0ED}" destId="{BBC8FE4B-8129-428E-A60B-678275D187DD}" srcOrd="1" destOrd="0" presId="urn:microsoft.com/office/officeart/2018/2/layout/IconVerticalSolidList"/>
    <dgm:cxn modelId="{87EC49B8-C22B-4192-AE48-CF521763414D}" type="presParOf" srcId="{773CE0AF-D1B9-4C7C-89DE-38E37EE4B0ED}" destId="{505FDF0A-A483-48FC-B91C-ED5EEFA81D99}" srcOrd="2" destOrd="0" presId="urn:microsoft.com/office/officeart/2018/2/layout/IconVerticalSolidList"/>
    <dgm:cxn modelId="{E77FBBC5-12D8-4822-9BAE-D8A416718BF8}" type="presParOf" srcId="{773CE0AF-D1B9-4C7C-89DE-38E37EE4B0ED}" destId="{09087D3A-C63A-4B39-9274-B5E984A9F03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03083C-1276-4468-9907-0287E3934E7A}">
      <dsp:nvSpPr>
        <dsp:cNvPr id="0" name=""/>
        <dsp:cNvSpPr/>
      </dsp:nvSpPr>
      <dsp:spPr>
        <a:xfrm>
          <a:off x="0" y="956381"/>
          <a:ext cx="6511908" cy="17656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0BDD9A-847C-4CCF-9B77-430775FD9D02}">
      <dsp:nvSpPr>
        <dsp:cNvPr id="0" name=""/>
        <dsp:cNvSpPr/>
      </dsp:nvSpPr>
      <dsp:spPr>
        <a:xfrm>
          <a:off x="534102" y="1353647"/>
          <a:ext cx="971095" cy="9710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B4F9A9-18CD-4B18-8C6A-1E4518B6DD50}">
      <dsp:nvSpPr>
        <dsp:cNvPr id="0" name=""/>
        <dsp:cNvSpPr/>
      </dsp:nvSpPr>
      <dsp:spPr>
        <a:xfrm>
          <a:off x="2039300" y="956381"/>
          <a:ext cx="4472607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boolean : true dan false.</a:t>
          </a:r>
        </a:p>
      </dsp:txBody>
      <dsp:txXfrm>
        <a:off x="2039300" y="956381"/>
        <a:ext cx="4472607" cy="1765627"/>
      </dsp:txXfrm>
    </dsp:sp>
    <dsp:sp modelId="{E872B5E9-A455-418D-9E46-40FB183C99D0}">
      <dsp:nvSpPr>
        <dsp:cNvPr id="0" name=""/>
        <dsp:cNvSpPr/>
      </dsp:nvSpPr>
      <dsp:spPr>
        <a:xfrm>
          <a:off x="0" y="3163416"/>
          <a:ext cx="6511908" cy="17656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C8FE4B-8129-428E-A60B-678275D187DD}">
      <dsp:nvSpPr>
        <dsp:cNvPr id="0" name=""/>
        <dsp:cNvSpPr/>
      </dsp:nvSpPr>
      <dsp:spPr>
        <a:xfrm>
          <a:off x="534102" y="3560682"/>
          <a:ext cx="971095" cy="9710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087D3A-C63A-4B39-9274-B5E984A9F03B}">
      <dsp:nvSpPr>
        <dsp:cNvPr id="0" name=""/>
        <dsp:cNvSpPr/>
      </dsp:nvSpPr>
      <dsp:spPr>
        <a:xfrm>
          <a:off x="2039300" y="3163416"/>
          <a:ext cx="4472607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character (char) : karakter single Unicode.</a:t>
          </a:r>
        </a:p>
      </dsp:txBody>
      <dsp:txXfrm>
        <a:off x="2039300" y="3163416"/>
        <a:ext cx="4472607" cy="17656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8/19/2019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8/19/2019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19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/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Subtitle 2"/>
          <p:cNvSpPr txBox="1"/>
          <p:nvPr userDrawn="1"/>
        </p:nvSpPr>
        <p:spPr>
          <a:xfrm>
            <a:off x="1255714" y="6185078"/>
            <a:ext cx="9753600" cy="2157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err="1"/>
              <a:t>Hanya</a:t>
            </a:r>
            <a:r>
              <a:rPr lang="en-US" sz="1400" dirty="0"/>
              <a:t> </a:t>
            </a:r>
            <a:r>
              <a:rPr lang="en-US" sz="1400" dirty="0" err="1"/>
              <a:t>dipergunakan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kepentingan</a:t>
            </a:r>
            <a:r>
              <a:rPr lang="en-US" sz="1400" dirty="0"/>
              <a:t> </a:t>
            </a:r>
            <a:r>
              <a:rPr lang="en-US" sz="1400" dirty="0" err="1"/>
              <a:t>pengajaran</a:t>
            </a:r>
            <a:r>
              <a:rPr lang="en-US" sz="1400" dirty="0"/>
              <a:t> di </a:t>
            </a:r>
            <a:r>
              <a:rPr lang="en-US" sz="1400" dirty="0" err="1"/>
              <a:t>lingkungan</a:t>
            </a:r>
            <a:r>
              <a:rPr lang="en-US" sz="1400" dirty="0"/>
              <a:t> </a:t>
            </a:r>
            <a:r>
              <a:rPr lang="en-US" sz="1400" dirty="0" err="1"/>
              <a:t>Universitas</a:t>
            </a:r>
            <a:r>
              <a:rPr lang="en-US" sz="1400" dirty="0"/>
              <a:t> Telkom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431" y="307658"/>
            <a:ext cx="1182024" cy="14414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anose="0208060402020202020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anose="0208060402020202020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anose="0208060402020202020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anose="0208060402020202020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anose="0208060402020202020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anose="0208060402020202020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anose="0208060402020202020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anose="0208060402020202020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sv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6193" y="1866900"/>
            <a:ext cx="9753600" cy="1153531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DPH1C4</a:t>
            </a:r>
            <a:br>
              <a:rPr lang="en-US" sz="3600" dirty="0"/>
            </a:br>
            <a:r>
              <a:rPr lang="en-US" sz="3600" dirty="0" err="1"/>
              <a:t>Pemrograman</a:t>
            </a:r>
            <a:r>
              <a:rPr lang="en-US" sz="3600" dirty="0"/>
              <a:t> </a:t>
            </a:r>
            <a:r>
              <a:rPr lang="en-US" sz="3600" dirty="0" err="1"/>
              <a:t>berorientasi</a:t>
            </a:r>
            <a:r>
              <a:rPr lang="en-US" sz="3600" dirty="0"/>
              <a:t> </a:t>
            </a:r>
            <a:r>
              <a:rPr lang="en-US" sz="3600" dirty="0" err="1"/>
              <a:t>Obyek</a:t>
            </a:r>
            <a:endParaRPr lang="en-US" sz="3600" dirty="0"/>
          </a:p>
        </p:txBody>
      </p:sp>
      <p:sp>
        <p:nvSpPr>
          <p:cNvPr id="6" name="Subtitle 2"/>
          <p:cNvSpPr txBox="1"/>
          <p:nvPr/>
        </p:nvSpPr>
        <p:spPr>
          <a:xfrm>
            <a:off x="2148693" y="3077514"/>
            <a:ext cx="7848600" cy="3359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Semester </a:t>
            </a:r>
            <a:r>
              <a:rPr lang="en-US" dirty="0" err="1"/>
              <a:t>Ganjil</a:t>
            </a:r>
            <a:r>
              <a:rPr lang="en-US" dirty="0"/>
              <a:t> – 2019/2020</a:t>
            </a:r>
          </a:p>
        </p:txBody>
      </p:sp>
      <p:sp>
        <p:nvSpPr>
          <p:cNvPr id="8" name="Subtitle 2"/>
          <p:cNvSpPr txBox="1"/>
          <p:nvPr/>
        </p:nvSpPr>
        <p:spPr>
          <a:xfrm>
            <a:off x="2156070" y="3656665"/>
            <a:ext cx="7848600" cy="3359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/>
              <a:t>Introduction</a:t>
            </a:r>
          </a:p>
          <a:p>
            <a:pPr algn="ctr"/>
            <a:r>
              <a:rPr lang="en-US" sz="2400" dirty="0"/>
              <a:t>Course Info</a:t>
            </a:r>
          </a:p>
          <a:p>
            <a:pPr algn="ctr"/>
            <a:r>
              <a:rPr lang="en-US" sz="2400" dirty="0"/>
              <a:t>Syllabus</a:t>
            </a:r>
          </a:p>
          <a:p>
            <a:pPr algn="ctr"/>
            <a:r>
              <a:rPr lang="en-US" sz="2400" dirty="0"/>
              <a:t>Rules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778" y="280374"/>
            <a:ext cx="11435814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882" name="Rectangle 2"/>
          <p:cNvSpPr>
            <a:spLocks noGrp="1"/>
          </p:cNvSpPr>
          <p:nvPr>
            <p:ph type="title"/>
          </p:nvPr>
        </p:nvSpPr>
        <p:spPr bwMode="auto">
          <a:xfrm>
            <a:off x="546208" y="433545"/>
            <a:ext cx="11136953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300" dirty="0">
                <a:solidFill>
                  <a:srgbClr val="FFFFFF"/>
                </a:solidFill>
              </a:rPr>
              <a:t>Arithmetic &amp; Relational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29497" y="1522292"/>
            <a:ext cx="7770376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1C80564B-CBDF-4121-B598-9CC92A4184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31480" y="3128626"/>
            <a:ext cx="5454496" cy="2594020"/>
          </a:xfrm>
          <a:prstGeom prst="rect">
            <a:avLst/>
          </a:prstGeom>
          <a:noFill/>
        </p:spPr>
      </p:pic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4685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88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43394" y="3161377"/>
            <a:ext cx="5454496" cy="2528518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/>
          </p:cNvSpPr>
          <p:nvPr>
            <p:ph type="title"/>
          </p:nvPr>
        </p:nvSpPr>
        <p:spPr bwMode="auto">
          <a:xfrm>
            <a:off x="1069180" y="948373"/>
            <a:ext cx="8229600" cy="1143000"/>
          </a:xfrm>
          <a:noFill/>
        </p:spPr>
        <p:txBody>
          <a:bodyPr>
            <a:normAutofit/>
          </a:bodyPr>
          <a:lstStyle/>
          <a:p>
            <a:r>
              <a:rPr lang="en-GB" sz="3600" dirty="0"/>
              <a:t>Logical Operators</a:t>
            </a:r>
            <a:br>
              <a:rPr lang="en-GB" sz="3600" dirty="0"/>
            </a:br>
            <a:r>
              <a:rPr lang="en-GB" sz="3600" dirty="0"/>
              <a:t>AND – OR - XOR - NOT</a:t>
            </a:r>
            <a:endParaRPr lang="en-US" sz="3600" dirty="0"/>
          </a:p>
        </p:txBody>
      </p:sp>
      <p:pic>
        <p:nvPicPr>
          <p:cNvPr id="14234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7592" y="2157413"/>
            <a:ext cx="5025232" cy="187167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D941F6FC-7E95-4A7B-8871-32E5329CCF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5412" y="2132013"/>
            <a:ext cx="5025232" cy="187637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FE9BEED8-AD0A-46E0-B51C-4A6B2DCBE4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7593" y="4347212"/>
            <a:ext cx="5025232" cy="1861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79885B1B-5C35-4476-8AB5-4E89FFEFE4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75413" y="4343400"/>
            <a:ext cx="5025232" cy="117697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/>
          <a:lstStyle/>
          <a:p>
            <a:r>
              <a:rPr lang="en-GB" dirty="0"/>
              <a:t>Operator Precedence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7412" y="1752600"/>
            <a:ext cx="5105400" cy="4863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 bwMode="auto">
          <a:xfrm>
            <a:off x="837981" y="963877"/>
            <a:ext cx="3493452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4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Struktur Kontrol Keputusan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>
          <a:xfrm>
            <a:off x="4974735" y="963877"/>
            <a:ext cx="6376108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memilih</a:t>
            </a:r>
            <a:r>
              <a:rPr lang="en-US" sz="2400" dirty="0"/>
              <a:t> dan </a:t>
            </a:r>
            <a:r>
              <a:rPr lang="en-US" sz="2400" dirty="0" err="1"/>
              <a:t>mengeksekusi</a:t>
            </a:r>
            <a:r>
              <a:rPr lang="en-US" sz="2400" dirty="0"/>
              <a:t> block </a:t>
            </a:r>
            <a:r>
              <a:rPr lang="en-US" sz="2400" dirty="0" err="1"/>
              <a:t>tertentu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code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berpindah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lain. </a:t>
            </a:r>
            <a:br>
              <a:rPr lang="en-US" sz="2400" dirty="0"/>
            </a:b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Tipe-tipe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statement-if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statement-if-else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statement-if-else if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Switch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DE22A-C66D-4B46-8369-A2ADA8BAA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849" y="978102"/>
            <a:ext cx="10585677" cy="106264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IF ELSE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63D5E06-4A31-433B-99AD-863A73F8F4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2" y="2342717"/>
            <a:ext cx="4495800" cy="3461765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CF318-5E04-401A-8517-4A62639C5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4993" y="3714298"/>
            <a:ext cx="6280533" cy="1234546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4572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grade = 68; 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if( grade &gt; 60 ) 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(“Statement if TRUE"); </a:t>
            </a:r>
          </a:p>
        </p:txBody>
      </p:sp>
    </p:spTree>
    <p:extLst>
      <p:ext uri="{BB962C8B-B14F-4D97-AF65-F5344CB8AC3E}">
        <p14:creationId xmlns:p14="http://schemas.microsoft.com/office/powerpoint/2010/main" val="182510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DE22A-C66D-4B46-8369-A2ADA8BAA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849" y="978102"/>
            <a:ext cx="10585677" cy="106264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IF ELSE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10180F80-2F86-4289-89E9-3CE8F3E2CD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3732" y="2811104"/>
            <a:ext cx="3365604" cy="2381164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CF318-5E04-401A-8517-4A62639C5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4063" y="2682433"/>
            <a:ext cx="6280533" cy="3215749"/>
          </a:xfrm>
        </p:spPr>
        <p:txBody>
          <a:bodyPr vert="horz" lIns="91440" tIns="45720" rIns="91440" bIns="45720" rtlCol="0">
            <a:noAutofit/>
          </a:bodyPr>
          <a:lstStyle/>
          <a:p>
            <a:pPr marL="4572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grade=88;</a:t>
            </a:r>
          </a:p>
          <a:p>
            <a:pPr marL="4572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(grade&gt;60){</a:t>
            </a:r>
          </a:p>
          <a:p>
            <a:pPr marL="4572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(“Statement if TRUE"); </a:t>
            </a:r>
          </a:p>
          <a:p>
            <a:pPr marL="4572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pPr marL="4572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(“Statement if FALSE");</a:t>
            </a:r>
          </a:p>
          <a:p>
            <a:pPr marL="4572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37302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DE22A-C66D-4B46-8369-A2ADA8BAA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849" y="978102"/>
            <a:ext cx="10585677" cy="106264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SWITCH</a:t>
            </a:r>
            <a:endParaRPr lang="en-US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359D3354-B973-4634-85CF-CBC6802802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797" y="2811104"/>
            <a:ext cx="2913473" cy="2928114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CF318-5E04-401A-8517-4A62639C5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4063" y="2682433"/>
            <a:ext cx="6280533" cy="3215749"/>
          </a:xfrm>
        </p:spPr>
        <p:txBody>
          <a:bodyPr vert="horz" lIns="91440" tIns="45720" rIns="91440" bIns="45720" rtlCol="0">
            <a:noAutofit/>
          </a:bodyPr>
          <a:lstStyle/>
          <a:p>
            <a:pPr marL="4572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switch(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switch_ekspresi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){ 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case case_pilihan1: 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statement1;// 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statement2;//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 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break; 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case case_pilihan2: 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statement1;// 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statement2;//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  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break; 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default: 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statement1;//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	statement2;//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 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060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 bwMode="auto">
          <a:xfrm>
            <a:off x="6092517" y="802955"/>
            <a:ext cx="4976680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kern="12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Struktur Kontrol Pengulangan</a:t>
            </a:r>
          </a:p>
        </p:txBody>
      </p:sp>
      <p:pic>
        <p:nvPicPr>
          <p:cNvPr id="71" name="Graphic 70" descr="Line arrow Horizontal U turn">
            <a:extLst>
              <a:ext uri="{FF2B5EF4-FFF2-40B4-BE49-F238E27FC236}">
                <a16:creationId xmlns:a16="http://schemas.microsoft.com/office/drawing/2014/main" id="{B6DC9A81-E1ED-4368-ABFC-EADE214BB2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49665" y="1629089"/>
            <a:ext cx="3620021" cy="3620021"/>
          </a:xfrm>
          <a:prstGeom prst="rect">
            <a:avLst/>
          </a:prstGeom>
        </p:spPr>
      </p:pic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6088987" y="2421682"/>
            <a:ext cx="4976282" cy="36392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Struktur kontrol pengulangan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</a:rPr>
              <a:t>Pada statement Java, kita dapat menentukan angka pengulangan yang akan dilakukan, </a:t>
            </a:r>
            <a:br>
              <a:rPr lang="en-US">
                <a:solidFill>
                  <a:srgbClr val="000000"/>
                </a:solidFill>
              </a:rPr>
            </a:br>
            <a:endParaRPr lang="en-US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Tipe: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</a:rPr>
              <a:t>Pengulangan-while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</a:rPr>
              <a:t>Pengulangan-do-while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</a:rPr>
              <a:t>Pengulangan-for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5D9C0-ACE4-4C94-BD4E-7E384FCD7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4FEBD-BE5F-41A1-A14B-2A9B25183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Perulangan</a:t>
            </a: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Variabel</a:t>
            </a:r>
            <a:r>
              <a:rPr lang="en-US" dirty="0"/>
              <a:t> control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Inisiasi</a:t>
            </a:r>
            <a:r>
              <a:rPr lang="en-US" dirty="0"/>
              <a:t> variable control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/>
              <a:t>Statement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iterasi</a:t>
            </a: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berhenti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004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/>
          <a:lstStyle/>
          <a:p>
            <a:r>
              <a:rPr lang="en-GB" dirty="0"/>
              <a:t>while</a:t>
            </a:r>
            <a:endParaRPr lang="en-US" dirty="0"/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654050"/>
          </a:xfrm>
        </p:spPr>
        <p:txBody>
          <a:bodyPr numCol="1">
            <a:noAutofit/>
          </a:bodyPr>
          <a:lstStyle/>
          <a:p>
            <a:pPr marL="45720" indent="0">
              <a:lnSpc>
                <a:spcPct val="80000"/>
              </a:lnSpc>
              <a:buNone/>
            </a:pPr>
            <a:r>
              <a:rPr lang="en-GB" sz="2000" dirty="0" err="1"/>
              <a:t>diulang</a:t>
            </a:r>
            <a:r>
              <a:rPr lang="en-GB" sz="2000" dirty="0"/>
              <a:t> </a:t>
            </a:r>
            <a:r>
              <a:rPr lang="en-GB" sz="2000" dirty="0" err="1"/>
              <a:t>selama</a:t>
            </a:r>
            <a:r>
              <a:rPr lang="en-GB" sz="2000" dirty="0"/>
              <a:t> </a:t>
            </a:r>
            <a:r>
              <a:rPr lang="en-GB" sz="2000" dirty="0" err="1"/>
              <a:t>kondisi</a:t>
            </a:r>
            <a:r>
              <a:rPr lang="en-GB" sz="2000" dirty="0"/>
              <a:t> </a:t>
            </a:r>
            <a:r>
              <a:rPr lang="en-GB" sz="2000" dirty="0" err="1"/>
              <a:t>ekspresi</a:t>
            </a:r>
            <a:r>
              <a:rPr lang="en-GB" sz="2000" dirty="0"/>
              <a:t> </a:t>
            </a:r>
            <a:r>
              <a:rPr lang="en-GB" sz="2000" dirty="0" err="1"/>
              <a:t>menghasilkan</a:t>
            </a:r>
            <a:r>
              <a:rPr lang="en-GB" sz="2000" dirty="0"/>
              <a:t> </a:t>
            </a:r>
            <a:r>
              <a:rPr lang="en-GB" sz="2000" dirty="0" err="1"/>
              <a:t>nilai</a:t>
            </a:r>
            <a:r>
              <a:rPr lang="en-GB" sz="2000" dirty="0"/>
              <a:t> TRUE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AB466F5-92C4-4EA7-8DE8-A360B79780CE}"/>
              </a:ext>
            </a:extLst>
          </p:cNvPr>
          <p:cNvSpPr txBox="1">
            <a:spLocks/>
          </p:cNvSpPr>
          <p:nvPr/>
        </p:nvSpPr>
        <p:spPr>
          <a:xfrm>
            <a:off x="1241426" y="2508250"/>
            <a:ext cx="9753600" cy="343535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anose="0208060402020202020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00000"/>
              </a:lnSpc>
              <a:spcBef>
                <a:spcPts val="0"/>
              </a:spcBef>
              <a:buFont typeface="Arial" panose="02080604020202020204" charset="0"/>
              <a:buNone/>
            </a:pPr>
            <a:r>
              <a:rPr lang="en-GB" sz="2200" dirty="0" err="1">
                <a:solidFill>
                  <a:schemeClr val="tx2"/>
                </a:solidFill>
                <a:cs typeface="Courier New" panose="02070309020205020404" pitchFamily="49" charset="0"/>
              </a:rPr>
              <a:t>Variabel</a:t>
            </a:r>
            <a:r>
              <a:rPr lang="en-GB" sz="2200" dirty="0">
                <a:solidFill>
                  <a:schemeClr val="tx2"/>
                </a:solidFill>
                <a:cs typeface="Courier New" panose="02070309020205020404" pitchFamily="49" charset="0"/>
              </a:rPr>
              <a:t> control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Font typeface="Arial" panose="02080604020202020204" charset="0"/>
              <a:buNone/>
            </a:pPr>
            <a:r>
              <a:rPr lang="en-GB" sz="2200" dirty="0" err="1">
                <a:solidFill>
                  <a:schemeClr val="tx2"/>
                </a:solidFill>
                <a:cs typeface="Courier New" panose="02070309020205020404" pitchFamily="49" charset="0"/>
              </a:rPr>
              <a:t>Inisiasi</a:t>
            </a:r>
            <a:r>
              <a:rPr lang="en-GB" sz="2200" dirty="0">
                <a:solidFill>
                  <a:schemeClr val="tx2"/>
                </a:solidFill>
                <a:cs typeface="Courier New" panose="02070309020205020404" pitchFamily="49" charset="0"/>
              </a:rPr>
              <a:t> variable </a:t>
            </a:r>
            <a:r>
              <a:rPr lang="en-GB" sz="2200" dirty="0" err="1">
                <a:solidFill>
                  <a:schemeClr val="tx2"/>
                </a:solidFill>
                <a:cs typeface="Courier New" panose="02070309020205020404" pitchFamily="49" charset="0"/>
              </a:rPr>
              <a:t>kontrol</a:t>
            </a:r>
            <a:endParaRPr lang="en-GB" sz="2200" dirty="0">
              <a:solidFill>
                <a:schemeClr val="tx2"/>
              </a:solidFill>
              <a:cs typeface="Courier New" panose="02070309020205020404" pitchFamily="49" charset="0"/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Font typeface="Arial" panose="02080604020202020204" charset="0"/>
              <a:buNone/>
            </a:pPr>
            <a:r>
              <a:rPr lang="en-GB" sz="2200" dirty="0">
                <a:solidFill>
                  <a:srgbClr val="0070C0"/>
                </a:solidFill>
                <a:cs typeface="Courier New" panose="02070309020205020404" pitchFamily="49" charset="0"/>
              </a:rPr>
              <a:t>while(</a:t>
            </a:r>
            <a:r>
              <a:rPr lang="en-GB" sz="2200" dirty="0" err="1">
                <a:solidFill>
                  <a:schemeClr val="tx2"/>
                </a:solidFill>
                <a:cs typeface="Courier New" panose="02070309020205020404" pitchFamily="49" charset="0"/>
              </a:rPr>
              <a:t>kondisi</a:t>
            </a:r>
            <a:r>
              <a:rPr lang="en-GB" sz="2200" dirty="0">
                <a:solidFill>
                  <a:schemeClr val="tx2"/>
                </a:solidFill>
                <a:cs typeface="Courier New" panose="02070309020205020404" pitchFamily="49" charset="0"/>
              </a:rPr>
              <a:t> </a:t>
            </a:r>
            <a:r>
              <a:rPr lang="en-GB" sz="2200" dirty="0" err="1">
                <a:solidFill>
                  <a:schemeClr val="tx2"/>
                </a:solidFill>
                <a:cs typeface="Courier New" panose="02070309020205020404" pitchFamily="49" charset="0"/>
              </a:rPr>
              <a:t>berhenti</a:t>
            </a:r>
            <a:r>
              <a:rPr lang="en-GB" sz="2200" dirty="0">
                <a:solidFill>
                  <a:srgbClr val="0070C0"/>
                </a:solidFill>
                <a:cs typeface="Courier New" panose="02070309020205020404" pitchFamily="49" charset="0"/>
              </a:rPr>
              <a:t>){ </a:t>
            </a:r>
            <a:br>
              <a:rPr lang="en-GB" sz="2200" dirty="0">
                <a:solidFill>
                  <a:schemeClr val="tx2"/>
                </a:solidFill>
                <a:cs typeface="Courier New" panose="02070309020205020404" pitchFamily="49" charset="0"/>
              </a:rPr>
            </a:br>
            <a:r>
              <a:rPr lang="en-GB" sz="2200" dirty="0">
                <a:solidFill>
                  <a:schemeClr val="tx2"/>
                </a:solidFill>
                <a:cs typeface="Courier New" panose="02070309020205020404" pitchFamily="49" charset="0"/>
              </a:rPr>
              <a:t>		statement;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Font typeface="Arial" panose="02080604020202020204" charset="0"/>
              <a:buNone/>
            </a:pPr>
            <a:r>
              <a:rPr lang="en-GB" sz="2200" dirty="0">
                <a:solidFill>
                  <a:schemeClr val="tx2"/>
                </a:solidFill>
                <a:cs typeface="Courier New" panose="02070309020205020404" pitchFamily="49" charset="0"/>
              </a:rPr>
              <a:t>		</a:t>
            </a:r>
            <a:r>
              <a:rPr lang="en-GB" sz="2200" dirty="0" err="1">
                <a:solidFill>
                  <a:schemeClr val="tx2"/>
                </a:solidFill>
                <a:cs typeface="Courier New" panose="02070309020205020404" pitchFamily="49" charset="0"/>
              </a:rPr>
              <a:t>iterasi</a:t>
            </a:r>
            <a:r>
              <a:rPr lang="en-GB" sz="2200" dirty="0">
                <a:solidFill>
                  <a:schemeClr val="tx2"/>
                </a:solidFill>
                <a:cs typeface="Courier New" panose="02070309020205020404" pitchFamily="49" charset="0"/>
              </a:rPr>
              <a:t> </a:t>
            </a:r>
            <a:br>
              <a:rPr lang="en-GB" sz="2200" dirty="0">
                <a:solidFill>
                  <a:schemeClr val="tx2"/>
                </a:solidFill>
                <a:cs typeface="Courier New" panose="02070309020205020404" pitchFamily="49" charset="0"/>
              </a:rPr>
            </a:br>
            <a:r>
              <a:rPr lang="en-GB" sz="2200" dirty="0">
                <a:solidFill>
                  <a:srgbClr val="0070C0"/>
                </a:solidFill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en-GB" sz="22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//------------------------------------------------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en-GB" sz="22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x = 0; 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en-GB" sz="22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(x&lt;10)  {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en-GB" sz="22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200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22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en-GB" sz="22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x++;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en-GB" sz="22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 bwMode="auto">
          <a:xfrm>
            <a:off x="6092517" y="802955"/>
            <a:ext cx="4976680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kern="12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tujuan</a:t>
            </a:r>
          </a:p>
        </p:txBody>
      </p:sp>
      <p:pic>
        <p:nvPicPr>
          <p:cNvPr id="71" name="Graphic 70" descr="Decision chart">
            <a:extLst>
              <a:ext uri="{FF2B5EF4-FFF2-40B4-BE49-F238E27FC236}">
                <a16:creationId xmlns:a16="http://schemas.microsoft.com/office/drawing/2014/main" id="{5CCDFB2D-84E4-4594-8589-71B064BC64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49665" y="1629089"/>
            <a:ext cx="3620021" cy="3620021"/>
          </a:xfrm>
          <a:prstGeom prst="rect">
            <a:avLst/>
          </a:prstGeom>
        </p:spPr>
      </p:pic>
      <p:sp>
        <p:nvSpPr>
          <p:cNvPr id="7171" name="Rectangle 3"/>
          <p:cNvSpPr>
            <a:spLocks noGrp="1"/>
          </p:cNvSpPr>
          <p:nvPr>
            <p:ph type="body" idx="1"/>
          </p:nvPr>
        </p:nvSpPr>
        <p:spPr>
          <a:xfrm>
            <a:off x="6088987" y="2421682"/>
            <a:ext cx="4976282" cy="3639289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r>
              <a:rPr lang="en-US" sz="2000" dirty="0" err="1"/>
              <a:t>Tipe</a:t>
            </a:r>
            <a:r>
              <a:rPr lang="en-US" sz="2000" dirty="0"/>
              <a:t> data primitive &amp; reference</a:t>
            </a:r>
          </a:p>
          <a:p>
            <a:r>
              <a:rPr lang="en-US" sz="2000" dirty="0" err="1"/>
              <a:t>Variabel</a:t>
            </a:r>
            <a:r>
              <a:rPr lang="en-US" sz="2000" dirty="0"/>
              <a:t> &amp; Keyword</a:t>
            </a:r>
          </a:p>
          <a:p>
            <a:r>
              <a:rPr lang="en-US" sz="2000" dirty="0"/>
              <a:t>Input dan Output</a:t>
            </a:r>
          </a:p>
          <a:p>
            <a:r>
              <a:rPr lang="en-US" sz="2000" dirty="0"/>
              <a:t>Operator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00000"/>
                </a:solidFill>
              </a:rPr>
              <a:t>struktur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kontrol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0000"/>
                </a:solidFill>
              </a:rPr>
              <a:t>keputusan</a:t>
            </a:r>
            <a:r>
              <a:rPr lang="en-US" dirty="0">
                <a:solidFill>
                  <a:srgbClr val="000000"/>
                </a:solidFill>
              </a:rPr>
              <a:t> (</a:t>
            </a:r>
            <a:r>
              <a:rPr lang="en-US" b="1" dirty="0">
                <a:solidFill>
                  <a:srgbClr val="000000"/>
                </a:solidFill>
              </a:rPr>
              <a:t>if, else, switch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0000"/>
                </a:solidFill>
              </a:rPr>
              <a:t>pengulangan</a:t>
            </a:r>
            <a:r>
              <a:rPr lang="en-US" dirty="0">
                <a:solidFill>
                  <a:srgbClr val="000000"/>
                </a:solidFill>
              </a:rPr>
              <a:t> (</a:t>
            </a:r>
            <a:r>
              <a:rPr lang="en-US" b="1" dirty="0">
                <a:solidFill>
                  <a:srgbClr val="000000"/>
                </a:solidFill>
              </a:rPr>
              <a:t>while, do-while, for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0000"/>
                </a:solidFill>
              </a:rPr>
              <a:t>branching statement</a:t>
            </a:r>
            <a:r>
              <a:rPr lang="en-US" dirty="0">
                <a:solidFill>
                  <a:srgbClr val="000000"/>
                </a:solidFill>
              </a:rPr>
              <a:t> (</a:t>
            </a:r>
            <a:r>
              <a:rPr lang="en-US" b="1" dirty="0">
                <a:solidFill>
                  <a:srgbClr val="000000"/>
                </a:solidFill>
              </a:rPr>
              <a:t>break, continue, return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93085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/>
          <a:lstStyle/>
          <a:p>
            <a:r>
              <a:rPr lang="en-GB" dirty="0"/>
              <a:t>DO-while</a:t>
            </a:r>
            <a:endParaRPr lang="en-US" dirty="0"/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654050"/>
          </a:xfrm>
        </p:spPr>
        <p:txBody>
          <a:bodyPr numCol="1">
            <a:noAutofit/>
          </a:bodyPr>
          <a:lstStyle/>
          <a:p>
            <a:pPr marL="45720" indent="0">
              <a:lnSpc>
                <a:spcPct val="80000"/>
              </a:lnSpc>
              <a:buNone/>
            </a:pPr>
            <a:r>
              <a:rPr lang="en-GB" sz="2000" dirty="0"/>
              <a:t>Execute first, </a:t>
            </a:r>
            <a:r>
              <a:rPr lang="en-GB" sz="2000" dirty="0" err="1"/>
              <a:t>diulang</a:t>
            </a:r>
            <a:r>
              <a:rPr lang="en-GB" sz="2000" dirty="0"/>
              <a:t> </a:t>
            </a:r>
            <a:r>
              <a:rPr lang="en-GB" sz="2000" dirty="0" err="1"/>
              <a:t>selama</a:t>
            </a:r>
            <a:r>
              <a:rPr lang="en-GB" sz="2000" dirty="0"/>
              <a:t> </a:t>
            </a:r>
            <a:r>
              <a:rPr lang="en-GB" sz="2000" dirty="0" err="1"/>
              <a:t>kondisi</a:t>
            </a:r>
            <a:r>
              <a:rPr lang="en-GB" sz="2000" dirty="0"/>
              <a:t> </a:t>
            </a:r>
            <a:r>
              <a:rPr lang="en-GB" sz="2000" dirty="0" err="1"/>
              <a:t>ekspresi</a:t>
            </a:r>
            <a:r>
              <a:rPr lang="en-GB" sz="2000" dirty="0"/>
              <a:t> </a:t>
            </a:r>
            <a:r>
              <a:rPr lang="en-GB" sz="2000" dirty="0" err="1"/>
              <a:t>menghasilkan</a:t>
            </a:r>
            <a:r>
              <a:rPr lang="en-GB" sz="2000" dirty="0"/>
              <a:t> </a:t>
            </a:r>
            <a:r>
              <a:rPr lang="en-GB" sz="2000" dirty="0" err="1"/>
              <a:t>nilai</a:t>
            </a:r>
            <a:r>
              <a:rPr lang="en-GB" sz="2000" dirty="0"/>
              <a:t> TRUE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AB466F5-92C4-4EA7-8DE8-A360B79780CE}"/>
              </a:ext>
            </a:extLst>
          </p:cNvPr>
          <p:cNvSpPr txBox="1">
            <a:spLocks/>
          </p:cNvSpPr>
          <p:nvPr/>
        </p:nvSpPr>
        <p:spPr>
          <a:xfrm>
            <a:off x="1241426" y="2508250"/>
            <a:ext cx="9753600" cy="343535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anose="0208060402020202020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200" dirty="0" err="1">
                <a:solidFill>
                  <a:schemeClr val="tx2"/>
                </a:solidFill>
                <a:cs typeface="Courier New" panose="02070309020205020404" pitchFamily="49" charset="0"/>
              </a:rPr>
              <a:t>Variabel</a:t>
            </a:r>
            <a:r>
              <a:rPr lang="en-GB" sz="2200" dirty="0">
                <a:solidFill>
                  <a:schemeClr val="tx2"/>
                </a:solidFill>
                <a:cs typeface="Courier New" panose="02070309020205020404" pitchFamily="49" charset="0"/>
              </a:rPr>
              <a:t> control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200" dirty="0" err="1">
                <a:solidFill>
                  <a:schemeClr val="tx2"/>
                </a:solidFill>
                <a:cs typeface="Courier New" panose="02070309020205020404" pitchFamily="49" charset="0"/>
              </a:rPr>
              <a:t>Inisiasi</a:t>
            </a:r>
            <a:r>
              <a:rPr lang="en-GB" sz="2200" dirty="0">
                <a:solidFill>
                  <a:schemeClr val="tx2"/>
                </a:solidFill>
                <a:cs typeface="Courier New" panose="02070309020205020404" pitchFamily="49" charset="0"/>
              </a:rPr>
              <a:t> variable </a:t>
            </a:r>
            <a:r>
              <a:rPr lang="en-GB" sz="2200" dirty="0" err="1">
                <a:solidFill>
                  <a:schemeClr val="tx2"/>
                </a:solidFill>
                <a:cs typeface="Courier New" panose="02070309020205020404" pitchFamily="49" charset="0"/>
              </a:rPr>
              <a:t>kontrol</a:t>
            </a:r>
            <a:endParaRPr lang="en-GB" sz="2200" dirty="0">
              <a:solidFill>
                <a:schemeClr val="tx2"/>
              </a:solidFill>
              <a:cs typeface="Courier New" panose="02070309020205020404" pitchFamily="49" charset="0"/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200" dirty="0">
                <a:solidFill>
                  <a:srgbClr val="0070C0"/>
                </a:solidFill>
                <a:cs typeface="Courier New" panose="02070309020205020404" pitchFamily="49" charset="0"/>
              </a:rPr>
              <a:t>do { </a:t>
            </a:r>
            <a:br>
              <a:rPr lang="en-GB" sz="2200" dirty="0">
                <a:solidFill>
                  <a:schemeClr val="tx2"/>
                </a:solidFill>
                <a:cs typeface="Courier New" panose="02070309020205020404" pitchFamily="49" charset="0"/>
              </a:rPr>
            </a:br>
            <a:r>
              <a:rPr lang="en-GB" sz="2200" dirty="0">
                <a:solidFill>
                  <a:schemeClr val="tx2"/>
                </a:solidFill>
                <a:cs typeface="Courier New" panose="02070309020205020404" pitchFamily="49" charset="0"/>
              </a:rPr>
              <a:t>		statement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200" dirty="0">
                <a:solidFill>
                  <a:schemeClr val="tx2"/>
                </a:solidFill>
                <a:cs typeface="Courier New" panose="02070309020205020404" pitchFamily="49" charset="0"/>
              </a:rPr>
              <a:t>		</a:t>
            </a:r>
            <a:r>
              <a:rPr lang="en-GB" sz="2200" dirty="0" err="1">
                <a:solidFill>
                  <a:schemeClr val="tx2"/>
                </a:solidFill>
                <a:cs typeface="Courier New" panose="02070309020205020404" pitchFamily="49" charset="0"/>
              </a:rPr>
              <a:t>iterasi</a:t>
            </a:r>
            <a:r>
              <a:rPr lang="en-GB" sz="2200" dirty="0">
                <a:solidFill>
                  <a:schemeClr val="tx2"/>
                </a:solidFill>
                <a:cs typeface="Courier New" panose="02070309020205020404" pitchFamily="49" charset="0"/>
              </a:rPr>
              <a:t> </a:t>
            </a:r>
            <a:br>
              <a:rPr lang="en-GB" sz="2200" dirty="0">
                <a:solidFill>
                  <a:schemeClr val="tx2"/>
                </a:solidFill>
                <a:cs typeface="Courier New" panose="02070309020205020404" pitchFamily="49" charset="0"/>
              </a:rPr>
            </a:br>
            <a:r>
              <a:rPr lang="en-GB" sz="2200" dirty="0">
                <a:solidFill>
                  <a:srgbClr val="0070C0"/>
                </a:solidFill>
                <a:cs typeface="Courier New" panose="02070309020205020404" pitchFamily="49" charset="0"/>
              </a:rPr>
              <a:t>} while(</a:t>
            </a:r>
            <a:r>
              <a:rPr lang="en-GB" sz="2200" dirty="0" err="1">
                <a:solidFill>
                  <a:schemeClr val="tx2"/>
                </a:solidFill>
                <a:cs typeface="Courier New" panose="02070309020205020404" pitchFamily="49" charset="0"/>
              </a:rPr>
              <a:t>kondisi</a:t>
            </a:r>
            <a:r>
              <a:rPr lang="en-GB" sz="2200" dirty="0">
                <a:solidFill>
                  <a:schemeClr val="tx2"/>
                </a:solidFill>
                <a:cs typeface="Courier New" panose="02070309020205020404" pitchFamily="49" charset="0"/>
              </a:rPr>
              <a:t> </a:t>
            </a:r>
            <a:r>
              <a:rPr lang="en-GB" sz="2200" dirty="0" err="1">
                <a:solidFill>
                  <a:schemeClr val="tx2"/>
                </a:solidFill>
                <a:cs typeface="Courier New" panose="02070309020205020404" pitchFamily="49" charset="0"/>
              </a:rPr>
              <a:t>berhenti</a:t>
            </a:r>
            <a:r>
              <a:rPr lang="en-GB" sz="2200" dirty="0">
                <a:solidFill>
                  <a:schemeClr val="tx2"/>
                </a:solidFill>
                <a:cs typeface="Courier New" panose="02070309020205020404" pitchFamily="49" charset="0"/>
              </a:rPr>
              <a:t>)</a:t>
            </a:r>
            <a:r>
              <a:rPr lang="en-GB" sz="2200" dirty="0">
                <a:solidFill>
                  <a:srgbClr val="0070C0"/>
                </a:solidFill>
                <a:cs typeface="Courier New" panose="02070309020205020404" pitchFamily="49" charset="0"/>
              </a:rPr>
              <a:t>;</a:t>
            </a:r>
          </a:p>
          <a:p>
            <a:pPr marL="45720" indent="0">
              <a:lnSpc>
                <a:spcPct val="83000"/>
              </a:lnSpc>
              <a:spcBef>
                <a:spcPts val="0"/>
              </a:spcBef>
              <a:buNone/>
            </a:pPr>
            <a:r>
              <a:rPr lang="en-GB" sz="22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//------------------------------------------------</a:t>
            </a:r>
          </a:p>
          <a:p>
            <a:pPr>
              <a:spcBef>
                <a:spcPts val="0"/>
              </a:spcBef>
              <a:buFont typeface="Wingdings 2" pitchFamily="18" charset="2"/>
              <a:buNone/>
            </a:pPr>
            <a:r>
              <a:rPr lang="en-GB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x = 0; </a:t>
            </a:r>
          </a:p>
          <a:p>
            <a:pPr>
              <a:spcBef>
                <a:spcPts val="0"/>
              </a:spcBef>
              <a:buFont typeface="Wingdings 2" pitchFamily="18" charset="2"/>
              <a:buNone/>
            </a:pPr>
            <a:r>
              <a:rPr lang="en-GB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 {</a:t>
            </a:r>
          </a:p>
          <a:p>
            <a:pPr>
              <a:spcBef>
                <a:spcPts val="0"/>
              </a:spcBef>
              <a:buFont typeface="Wingdings 2" pitchFamily="18" charset="2"/>
              <a:buNone/>
            </a:pPr>
            <a:r>
              <a:rPr lang="en-GB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(x);  </a:t>
            </a:r>
          </a:p>
          <a:p>
            <a:pPr>
              <a:spcBef>
                <a:spcPts val="0"/>
              </a:spcBef>
              <a:buFont typeface="Wingdings 2" pitchFamily="18" charset="2"/>
              <a:buNone/>
            </a:pPr>
            <a:r>
              <a:rPr lang="en-GB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x++;  </a:t>
            </a:r>
          </a:p>
          <a:p>
            <a:pPr>
              <a:spcBef>
                <a:spcPts val="0"/>
              </a:spcBef>
              <a:buFont typeface="Wingdings 2" pitchFamily="18" charset="2"/>
              <a:buNone/>
            </a:pPr>
            <a:r>
              <a:rPr lang="en-GB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}while (x&lt;10);</a:t>
            </a: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236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AD452-AB5C-43F5-8D69-674F24C30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450" lvl="1" indent="0">
              <a:lnSpc>
                <a:spcPct val="83000"/>
              </a:lnSpc>
              <a:buFont typeface="Verdana" pitchFamily="34" charset="0"/>
              <a:buNone/>
            </a:pPr>
            <a:r>
              <a:rPr lang="en-GB" dirty="0" err="1">
                <a:solidFill>
                  <a:schemeClr val="tx2"/>
                </a:solidFill>
                <a:latin typeface="Courier New" pitchFamily="49" charset="0"/>
              </a:rPr>
              <a:t>Variabel</a:t>
            </a:r>
            <a:r>
              <a:rPr lang="en-GB" dirty="0">
                <a:solidFill>
                  <a:schemeClr val="tx2"/>
                </a:solidFill>
                <a:latin typeface="Courier New" pitchFamily="49" charset="0"/>
              </a:rPr>
              <a:t> control</a:t>
            </a:r>
          </a:p>
          <a:p>
            <a:pPr marL="44450" lvl="1" indent="0">
              <a:lnSpc>
                <a:spcPct val="83000"/>
              </a:lnSpc>
              <a:buFont typeface="Verdana" pitchFamily="34" charset="0"/>
              <a:buNone/>
            </a:pPr>
            <a:r>
              <a:rPr lang="en-GB" dirty="0">
                <a:solidFill>
                  <a:srgbClr val="0000FF"/>
                </a:solidFill>
                <a:latin typeface="Courier New" pitchFamily="49" charset="0"/>
              </a:rPr>
              <a:t>for(</a:t>
            </a:r>
            <a:r>
              <a:rPr lang="en-GB" dirty="0" err="1">
                <a:solidFill>
                  <a:schemeClr val="tx2"/>
                </a:solidFill>
                <a:latin typeface="Courier New" pitchFamily="49" charset="0"/>
              </a:rPr>
              <a:t>inisialisasi</a:t>
            </a:r>
            <a:r>
              <a:rPr lang="en-GB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GB" dirty="0">
                <a:solidFill>
                  <a:srgbClr val="0000FF"/>
                </a:solidFill>
                <a:latin typeface="Courier New" pitchFamily="49" charset="0"/>
              </a:rPr>
              <a:t>; </a:t>
            </a:r>
            <a:r>
              <a:rPr lang="en-GB" dirty="0" err="1">
                <a:solidFill>
                  <a:schemeClr val="tx2"/>
                </a:solidFill>
                <a:latin typeface="Courier New" pitchFamily="49" charset="0"/>
              </a:rPr>
              <a:t>kondisi</a:t>
            </a:r>
            <a:r>
              <a:rPr lang="en-GB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Courier New" pitchFamily="49" charset="0"/>
              </a:rPr>
              <a:t>berhenti</a:t>
            </a:r>
            <a:r>
              <a:rPr lang="en-GB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GB" dirty="0">
                <a:solidFill>
                  <a:srgbClr val="0000FF"/>
                </a:solidFill>
                <a:latin typeface="Courier New" pitchFamily="49" charset="0"/>
              </a:rPr>
              <a:t>; </a:t>
            </a:r>
            <a:r>
              <a:rPr lang="en-GB" dirty="0" err="1">
                <a:solidFill>
                  <a:schemeClr val="tx2"/>
                </a:solidFill>
                <a:latin typeface="Courier New" pitchFamily="49" charset="0"/>
              </a:rPr>
              <a:t>iterasi</a:t>
            </a:r>
            <a:r>
              <a:rPr lang="en-GB" dirty="0">
                <a:solidFill>
                  <a:srgbClr val="0000FF"/>
                </a:solidFill>
                <a:latin typeface="Courier New" pitchFamily="49" charset="0"/>
              </a:rPr>
              <a:t>){    </a:t>
            </a:r>
            <a:br>
              <a:rPr lang="en-GB" dirty="0">
                <a:solidFill>
                  <a:srgbClr val="0000FF"/>
                </a:solidFill>
                <a:latin typeface="Courier New" pitchFamily="49" charset="0"/>
              </a:rPr>
            </a:br>
            <a:r>
              <a:rPr lang="en-GB" dirty="0">
                <a:solidFill>
                  <a:srgbClr val="0000FF"/>
                </a:solidFill>
                <a:latin typeface="Courier New" pitchFamily="49" charset="0"/>
              </a:rPr>
              <a:t>	</a:t>
            </a:r>
            <a:r>
              <a:rPr lang="en-GB" dirty="0">
                <a:solidFill>
                  <a:schemeClr val="tx2"/>
                </a:solidFill>
                <a:latin typeface="Courier New" pitchFamily="49" charset="0"/>
              </a:rPr>
              <a:t>statement;</a:t>
            </a:r>
            <a:br>
              <a:rPr lang="en-GB" dirty="0">
                <a:solidFill>
                  <a:srgbClr val="0000FF"/>
                </a:solidFill>
                <a:latin typeface="Courier New" pitchFamily="49" charset="0"/>
              </a:rPr>
            </a:br>
            <a:r>
              <a:rPr lang="en-GB" dirty="0">
                <a:solidFill>
                  <a:srgbClr val="0000FF"/>
                </a:solidFill>
                <a:latin typeface="Courier New" pitchFamily="49" charset="0"/>
              </a:rPr>
              <a:t>}</a:t>
            </a:r>
            <a:r>
              <a:rPr lang="en-GB" dirty="0">
                <a:latin typeface="Courier New" pitchFamily="49" charset="0"/>
              </a:rPr>
              <a:t> </a:t>
            </a:r>
          </a:p>
          <a:p>
            <a:pPr marL="44450" lvl="1" indent="0">
              <a:lnSpc>
                <a:spcPct val="83000"/>
              </a:lnSpc>
              <a:buFont typeface="Verdana" pitchFamily="34" charset="0"/>
              <a:buNone/>
            </a:pPr>
            <a:endParaRPr lang="en-GB" dirty="0">
              <a:latin typeface="Courier New" pitchFamily="49" charset="0"/>
            </a:endParaRPr>
          </a:p>
          <a:p>
            <a:pPr marL="44450" indent="0">
              <a:lnSpc>
                <a:spcPct val="83000"/>
              </a:lnSpc>
              <a:spcBef>
                <a:spcPts val="0"/>
              </a:spcBef>
              <a:buNone/>
            </a:pPr>
            <a:r>
              <a:rPr lang="en-GB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//------------------------------------------------</a:t>
            </a:r>
          </a:p>
          <a:p>
            <a:pPr marL="44450" indent="0">
              <a:lnSpc>
                <a:spcPct val="83000"/>
              </a:lnSpc>
              <a:spcBef>
                <a:spcPts val="0"/>
              </a:spcBef>
              <a:buNone/>
            </a:pPr>
            <a:r>
              <a:rPr lang="en-GB" dirty="0">
                <a:solidFill>
                  <a:srgbClr val="0000FF"/>
                </a:solidFill>
                <a:latin typeface="Courier New" pitchFamily="49" charset="0"/>
                <a:cs typeface="Lucida Sans Unicode" pitchFamily="34" charset="0"/>
              </a:rPr>
              <a:t>int </a:t>
            </a:r>
            <a:r>
              <a:rPr lang="en-GB" dirty="0" err="1">
                <a:solidFill>
                  <a:srgbClr val="0000FF"/>
                </a:solidFill>
                <a:latin typeface="Courier New" pitchFamily="49" charset="0"/>
                <a:cs typeface="Lucida Sans Unicode" pitchFamily="34" charset="0"/>
              </a:rPr>
              <a:t>i</a:t>
            </a:r>
            <a:r>
              <a:rPr lang="en-GB" dirty="0">
                <a:solidFill>
                  <a:srgbClr val="0000FF"/>
                </a:solidFill>
                <a:latin typeface="Courier New" pitchFamily="49" charset="0"/>
                <a:cs typeface="Lucida Sans Unicode" pitchFamily="34" charset="0"/>
              </a:rPr>
              <a:t>; </a:t>
            </a:r>
            <a:br>
              <a:rPr lang="en-GB" dirty="0">
                <a:solidFill>
                  <a:srgbClr val="0000FF"/>
                </a:solidFill>
                <a:latin typeface="Courier New" pitchFamily="49" charset="0"/>
                <a:cs typeface="Lucida Sans Unicode" pitchFamily="34" charset="0"/>
              </a:rPr>
            </a:br>
            <a:r>
              <a:rPr lang="en-GB" dirty="0">
                <a:solidFill>
                  <a:srgbClr val="0000FF"/>
                </a:solidFill>
                <a:latin typeface="Courier New" pitchFamily="49" charset="0"/>
                <a:cs typeface="Lucida Sans Unicode" pitchFamily="34" charset="0"/>
              </a:rPr>
              <a:t>for( </a:t>
            </a:r>
            <a:r>
              <a:rPr lang="en-GB" dirty="0" err="1">
                <a:solidFill>
                  <a:srgbClr val="0000FF"/>
                </a:solidFill>
                <a:latin typeface="Courier New" pitchFamily="49" charset="0"/>
                <a:cs typeface="Lucida Sans Unicode" pitchFamily="34" charset="0"/>
              </a:rPr>
              <a:t>i</a:t>
            </a:r>
            <a:r>
              <a:rPr lang="en-GB" dirty="0">
                <a:solidFill>
                  <a:srgbClr val="0000FF"/>
                </a:solidFill>
                <a:latin typeface="Courier New" pitchFamily="49" charset="0"/>
                <a:cs typeface="Lucida Sans Unicode" pitchFamily="34" charset="0"/>
              </a:rPr>
              <a:t> = 0; </a:t>
            </a:r>
            <a:r>
              <a:rPr lang="en-GB" dirty="0" err="1">
                <a:solidFill>
                  <a:srgbClr val="0000FF"/>
                </a:solidFill>
                <a:latin typeface="Courier New" pitchFamily="49" charset="0"/>
                <a:cs typeface="Lucida Sans Unicode" pitchFamily="34" charset="0"/>
              </a:rPr>
              <a:t>i</a:t>
            </a:r>
            <a:r>
              <a:rPr lang="en-GB" dirty="0">
                <a:solidFill>
                  <a:srgbClr val="0000FF"/>
                </a:solidFill>
                <a:latin typeface="Courier New" pitchFamily="49" charset="0"/>
                <a:cs typeface="Lucida Sans Unicode" pitchFamily="34" charset="0"/>
              </a:rPr>
              <a:t> &lt; 10; </a:t>
            </a:r>
            <a:r>
              <a:rPr lang="en-GB" dirty="0" err="1">
                <a:solidFill>
                  <a:srgbClr val="0000FF"/>
                </a:solidFill>
                <a:latin typeface="Courier New" pitchFamily="49" charset="0"/>
                <a:cs typeface="Lucida Sans Unicode" pitchFamily="34" charset="0"/>
              </a:rPr>
              <a:t>i</a:t>
            </a:r>
            <a:r>
              <a:rPr lang="en-GB" dirty="0">
                <a:solidFill>
                  <a:srgbClr val="0000FF"/>
                </a:solidFill>
                <a:latin typeface="Courier New" pitchFamily="49" charset="0"/>
                <a:cs typeface="Lucida Sans Unicode" pitchFamily="34" charset="0"/>
              </a:rPr>
              <a:t>++ ){</a:t>
            </a:r>
            <a:br>
              <a:rPr lang="en-GB" dirty="0">
                <a:solidFill>
                  <a:srgbClr val="0000FF"/>
                </a:solidFill>
                <a:latin typeface="Courier New" pitchFamily="49" charset="0"/>
                <a:cs typeface="Lucida Sans Unicode" pitchFamily="34" charset="0"/>
              </a:rPr>
            </a:br>
            <a:r>
              <a:rPr lang="en-GB" dirty="0">
                <a:solidFill>
                  <a:srgbClr val="0000FF"/>
                </a:solidFill>
                <a:latin typeface="Courier New" pitchFamily="49" charset="0"/>
                <a:cs typeface="Lucida Sans Unicode" pitchFamily="34" charset="0"/>
              </a:rPr>
              <a:t>	</a:t>
            </a:r>
            <a:r>
              <a:rPr lang="en-GB" dirty="0" err="1">
                <a:solidFill>
                  <a:srgbClr val="0000FF"/>
                </a:solidFill>
                <a:latin typeface="Courier New" pitchFamily="49" charset="0"/>
                <a:cs typeface="Lucida Sans Unicode" pitchFamily="34" charset="0"/>
              </a:rPr>
              <a:t>System.out.println</a:t>
            </a:r>
            <a:r>
              <a:rPr lang="en-GB" dirty="0">
                <a:solidFill>
                  <a:srgbClr val="0000FF"/>
                </a:solidFill>
                <a:latin typeface="Courier New" pitchFamily="49" charset="0"/>
                <a:cs typeface="Lucida Sans Unicode" pitchFamily="34" charset="0"/>
              </a:rPr>
              <a:t>(</a:t>
            </a:r>
            <a:r>
              <a:rPr lang="en-GB" dirty="0" err="1">
                <a:solidFill>
                  <a:srgbClr val="0000FF"/>
                </a:solidFill>
                <a:latin typeface="Courier New" pitchFamily="49" charset="0"/>
                <a:cs typeface="Lucida Sans Unicode" pitchFamily="34" charset="0"/>
              </a:rPr>
              <a:t>i</a:t>
            </a:r>
            <a:r>
              <a:rPr lang="en-GB" dirty="0">
                <a:solidFill>
                  <a:srgbClr val="0000FF"/>
                </a:solidFill>
                <a:latin typeface="Courier New" pitchFamily="49" charset="0"/>
                <a:cs typeface="Lucida Sans Unicode" pitchFamily="34" charset="0"/>
              </a:rPr>
              <a:t>); </a:t>
            </a:r>
            <a:br>
              <a:rPr lang="en-GB" dirty="0">
                <a:solidFill>
                  <a:srgbClr val="0000FF"/>
                </a:solidFill>
                <a:latin typeface="Courier New" pitchFamily="49" charset="0"/>
                <a:cs typeface="Lucida Sans Unicode" pitchFamily="34" charset="0"/>
              </a:rPr>
            </a:br>
            <a:r>
              <a:rPr lang="en-GB" dirty="0">
                <a:solidFill>
                  <a:srgbClr val="0000FF"/>
                </a:solidFill>
                <a:latin typeface="Courier New" pitchFamily="49" charset="0"/>
                <a:cs typeface="Lucida Sans Unicode" pitchFamily="34" charset="0"/>
              </a:rPr>
              <a:t>}</a:t>
            </a:r>
          </a:p>
        </p:txBody>
      </p:sp>
      <p:sp>
        <p:nvSpPr>
          <p:cNvPr id="3891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/>
          <a:lstStyle/>
          <a:p>
            <a:r>
              <a:rPr lang="en-GB" dirty="0"/>
              <a:t>FOR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01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/>
          <a:lstStyle/>
          <a:p>
            <a:r>
              <a:rPr lang="en-GB"/>
              <a:t>Branching statement</a:t>
            </a:r>
            <a:endParaRPr lang="en-US"/>
          </a:p>
        </p:txBody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>
          <a:xfrm>
            <a:off x="1217614" y="1676400"/>
            <a:ext cx="9753600" cy="4343400"/>
          </a:xfrm>
        </p:spPr>
        <p:txBody>
          <a:bodyPr/>
          <a:lstStyle/>
          <a:p>
            <a:r>
              <a:rPr lang="en-GB" dirty="0"/>
              <a:t>statement branching </a:t>
            </a:r>
            <a:r>
              <a:rPr lang="en-GB" dirty="0" err="1"/>
              <a:t>dapat</a:t>
            </a:r>
            <a:r>
              <a:rPr lang="en-GB" dirty="0"/>
              <a:t> </a:t>
            </a:r>
            <a:r>
              <a:rPr lang="en-GB" dirty="0" err="1"/>
              <a:t>digunakan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mengatur</a:t>
            </a:r>
            <a:r>
              <a:rPr lang="en-GB" dirty="0"/>
              <a:t> flow </a:t>
            </a:r>
            <a:r>
              <a:rPr lang="en-GB" dirty="0" err="1"/>
              <a:t>dari</a:t>
            </a:r>
            <a:r>
              <a:rPr lang="en-GB" dirty="0"/>
              <a:t> </a:t>
            </a:r>
            <a:r>
              <a:rPr lang="en-GB" dirty="0" err="1"/>
              <a:t>pengeksekusian</a:t>
            </a:r>
            <a:r>
              <a:rPr lang="en-GB" dirty="0"/>
              <a:t> program. </a:t>
            </a:r>
            <a:br>
              <a:rPr lang="en-GB" dirty="0"/>
            </a:br>
            <a:endParaRPr lang="en-GB" dirty="0"/>
          </a:p>
          <a:p>
            <a:r>
              <a:rPr lang="en-GB" dirty="0"/>
              <a:t>Java </a:t>
            </a:r>
            <a:r>
              <a:rPr lang="en-GB" dirty="0" err="1"/>
              <a:t>menyediakan</a:t>
            </a:r>
            <a:r>
              <a:rPr lang="en-GB" dirty="0"/>
              <a:t> </a:t>
            </a:r>
            <a:r>
              <a:rPr lang="en-GB" dirty="0" err="1"/>
              <a:t>tiga</a:t>
            </a:r>
            <a:r>
              <a:rPr lang="en-GB" dirty="0"/>
              <a:t> statement branching:</a:t>
            </a:r>
          </a:p>
          <a:p>
            <a:pPr lvl="1">
              <a:buClr>
                <a:srgbClr val="545454"/>
              </a:buClr>
            </a:pPr>
            <a:r>
              <a:rPr lang="en-GB" dirty="0"/>
              <a:t>Break :</a:t>
            </a:r>
          </a:p>
          <a:p>
            <a:pPr lvl="2">
              <a:buClr>
                <a:srgbClr val="545454"/>
              </a:buClr>
            </a:pPr>
            <a:r>
              <a:rPr lang="en-GB" dirty="0" err="1">
                <a:solidFill>
                  <a:srgbClr val="545454"/>
                </a:solidFill>
              </a:rPr>
              <a:t>Mengakhiri</a:t>
            </a:r>
            <a:r>
              <a:rPr lang="en-GB" dirty="0">
                <a:solidFill>
                  <a:srgbClr val="545454"/>
                </a:solidFill>
              </a:rPr>
              <a:t> statement switch</a:t>
            </a:r>
          </a:p>
          <a:p>
            <a:pPr lvl="2">
              <a:buClr>
                <a:srgbClr val="545454"/>
              </a:buClr>
            </a:pPr>
            <a:r>
              <a:rPr lang="en-GB" dirty="0" err="1">
                <a:solidFill>
                  <a:srgbClr val="545454"/>
                </a:solidFill>
              </a:rPr>
              <a:t>Mengakhiri</a:t>
            </a:r>
            <a:r>
              <a:rPr lang="en-GB" dirty="0">
                <a:solidFill>
                  <a:srgbClr val="545454"/>
                </a:solidFill>
              </a:rPr>
              <a:t> </a:t>
            </a:r>
            <a:r>
              <a:rPr lang="en-GB" dirty="0" err="1">
                <a:solidFill>
                  <a:srgbClr val="545454"/>
                </a:solidFill>
              </a:rPr>
              <a:t>pengulangan</a:t>
            </a:r>
            <a:r>
              <a:rPr lang="en-GB" dirty="0">
                <a:solidFill>
                  <a:srgbClr val="545454"/>
                </a:solidFill>
              </a:rPr>
              <a:t> for, while, </a:t>
            </a:r>
            <a:r>
              <a:rPr lang="en-GB" dirty="0" err="1">
                <a:solidFill>
                  <a:srgbClr val="545454"/>
                </a:solidFill>
              </a:rPr>
              <a:t>atau</a:t>
            </a:r>
            <a:r>
              <a:rPr lang="en-GB" dirty="0">
                <a:solidFill>
                  <a:srgbClr val="545454"/>
                </a:solidFill>
              </a:rPr>
              <a:t> do-while</a:t>
            </a:r>
          </a:p>
          <a:p>
            <a:pPr lvl="1"/>
            <a:r>
              <a:rPr lang="en-GB" dirty="0"/>
              <a:t>Continue : </a:t>
            </a:r>
          </a:p>
          <a:p>
            <a:pPr lvl="2"/>
            <a:r>
              <a:rPr lang="en-GB" dirty="0"/>
              <a:t>skip statement </a:t>
            </a:r>
            <a:r>
              <a:rPr lang="en-GB" dirty="0" err="1"/>
              <a:t>hingga</a:t>
            </a:r>
            <a:r>
              <a:rPr lang="en-GB" dirty="0"/>
              <a:t> </a:t>
            </a:r>
            <a:r>
              <a:rPr lang="en-GB" dirty="0" err="1"/>
              <a:t>akhir</a:t>
            </a:r>
            <a:r>
              <a:rPr lang="en-GB" dirty="0"/>
              <a:t> </a:t>
            </a:r>
            <a:r>
              <a:rPr lang="en-GB" dirty="0" err="1"/>
              <a:t>bagian</a:t>
            </a:r>
            <a:r>
              <a:rPr lang="en-GB" dirty="0"/>
              <a:t> </a:t>
            </a:r>
            <a:r>
              <a:rPr lang="en-GB" dirty="0" err="1"/>
              <a:t>tersebut</a:t>
            </a:r>
            <a:endParaRPr lang="en-GB" dirty="0"/>
          </a:p>
          <a:p>
            <a:pPr lvl="1"/>
            <a:r>
              <a:rPr lang="en-GB" dirty="0"/>
              <a:t>Return :</a:t>
            </a:r>
          </a:p>
          <a:p>
            <a:pPr lvl="2"/>
            <a:r>
              <a:rPr lang="en-GB" dirty="0" err="1"/>
              <a:t>Mengembalikan</a:t>
            </a:r>
            <a:r>
              <a:rPr lang="en-GB" dirty="0"/>
              <a:t> </a:t>
            </a:r>
            <a:r>
              <a:rPr lang="en-GB" dirty="0" err="1"/>
              <a:t>nilai</a:t>
            </a:r>
            <a:r>
              <a:rPr lang="en-GB" dirty="0"/>
              <a:t> pada method.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9E5F2CB-7532-4A6F-B28A-2719616308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28362" r="-1" b="-1"/>
          <a:stretch/>
        </p:blipFill>
        <p:spPr>
          <a:xfrm>
            <a:off x="20" y="907231"/>
            <a:ext cx="4836761" cy="5063738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105524" y="1619455"/>
            <a:ext cx="4976282" cy="36392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rgbClr val="000000"/>
                </a:solidFill>
              </a:rPr>
              <a:t>any question?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6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id="{72257994-BD97-4691-8B89-198A6D2BAB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88825" cy="1939491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450" name="Rectangle 2"/>
          <p:cNvSpPr>
            <a:spLocks noGrp="1"/>
          </p:cNvSpPr>
          <p:nvPr>
            <p:ph type="title"/>
          </p:nvPr>
        </p:nvSpPr>
        <p:spPr bwMode="auto">
          <a:xfrm>
            <a:off x="1599783" y="4269282"/>
            <a:ext cx="8989258" cy="1264762"/>
          </a:xfrm>
          <a:solidFill>
            <a:srgbClr val="FFFFFF"/>
          </a:solidFill>
          <a:ln w="38100">
            <a:solidFill>
              <a:srgbClr val="404040"/>
            </a:solidFill>
            <a:miter lim="800000"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>
                <a:solidFill>
                  <a:srgbClr val="404040"/>
                </a:solidFill>
              </a:rPr>
              <a:t>Tipe Data Primitif: </a:t>
            </a:r>
            <a:br>
              <a:rPr lang="en-US">
                <a:solidFill>
                  <a:srgbClr val="404040"/>
                </a:solidFill>
              </a:rPr>
            </a:br>
            <a:r>
              <a:rPr lang="en-US">
                <a:solidFill>
                  <a:srgbClr val="404040"/>
                </a:solidFill>
              </a:rPr>
              <a:t>INTEGER &amp; FLOATING</a:t>
            </a:r>
          </a:p>
        </p:txBody>
      </p:sp>
      <p:pic>
        <p:nvPicPr>
          <p:cNvPr id="104452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43299" y="952804"/>
            <a:ext cx="5290289" cy="2571412"/>
          </a:xfrm>
          <a:prstGeom prst="rect">
            <a:avLst/>
          </a:prstGeom>
          <a:noFill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7A3D96E-5F52-4D69-A3A0-447012738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255238" y="1677796"/>
            <a:ext cx="5315004" cy="1121428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3969" y="470925"/>
            <a:ext cx="437986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498" name="Rectangle 2"/>
          <p:cNvSpPr>
            <a:spLocks noGrp="1"/>
          </p:cNvSpPr>
          <p:nvPr>
            <p:ph type="title"/>
          </p:nvPr>
        </p:nvSpPr>
        <p:spPr bwMode="auto">
          <a:xfrm>
            <a:off x="862804" y="1012004"/>
            <a:ext cx="3415268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Tipe Data Primitif: </a:t>
            </a:r>
            <a:br>
              <a:rPr lang="en-US" sz="4400">
                <a:solidFill>
                  <a:srgbClr val="FFFFFF"/>
                </a:solidFill>
              </a:rPr>
            </a:br>
            <a:r>
              <a:rPr lang="en-US" sz="4400">
                <a:solidFill>
                  <a:srgbClr val="FFFFFF"/>
                </a:solidFill>
              </a:rPr>
              <a:t>char dan boolean</a:t>
            </a:r>
          </a:p>
        </p:txBody>
      </p:sp>
      <p:graphicFrame>
        <p:nvGraphicFramePr>
          <p:cNvPr id="106501" name="Rectangle 3">
            <a:extLst>
              <a:ext uri="{FF2B5EF4-FFF2-40B4-BE49-F238E27FC236}">
                <a16:creationId xmlns:a16="http://schemas.microsoft.com/office/drawing/2014/main" id="{E8EBE19B-29F5-4CF5-AA0B-A4D589B3D4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3843699"/>
              </p:ext>
            </p:extLst>
          </p:nvPr>
        </p:nvGraphicFramePr>
        <p:xfrm>
          <a:off x="5192947" y="470924"/>
          <a:ext cx="6511908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3" name="Rectangle 135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26"/>
            <a:ext cx="5613413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9574" name="Picture 137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109570" name="Rectangle 2"/>
          <p:cNvSpPr>
            <a:spLocks noGrp="1"/>
          </p:cNvSpPr>
          <p:nvPr>
            <p:ph type="title"/>
          </p:nvPr>
        </p:nvSpPr>
        <p:spPr bwMode="auto">
          <a:xfrm>
            <a:off x="6092517" y="802955"/>
            <a:ext cx="4976680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kern="12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Deklarasi dan Inisialisasi Variabel</a:t>
            </a:r>
          </a:p>
        </p:txBody>
      </p:sp>
      <p:sp>
        <p:nvSpPr>
          <p:cNvPr id="140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4999135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1" name="Graphic 70" descr="Transfer">
            <a:extLst>
              <a:ext uri="{FF2B5EF4-FFF2-40B4-BE49-F238E27FC236}">
                <a16:creationId xmlns:a16="http://schemas.microsoft.com/office/drawing/2014/main" id="{4639AA71-D68E-4507-ACF8-1CF1125C9F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/>
        </p:blipFill>
        <p:spPr>
          <a:xfrm>
            <a:off x="449665" y="1629089"/>
            <a:ext cx="3620021" cy="3620021"/>
          </a:xfrm>
          <a:prstGeom prst="rect">
            <a:avLst/>
          </a:prstGeom>
        </p:spPr>
      </p:pic>
      <p:sp>
        <p:nvSpPr>
          <p:cNvPr id="109571" name="Rectangle 3"/>
          <p:cNvSpPr>
            <a:spLocks noGrp="1"/>
          </p:cNvSpPr>
          <p:nvPr>
            <p:ph idx="1"/>
          </p:nvPr>
        </p:nvSpPr>
        <p:spPr>
          <a:xfrm>
            <a:off x="6088987" y="2421682"/>
            <a:ext cx="4976282" cy="36392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1700" b="1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700" b="1">
                <a:solidFill>
                  <a:srgbClr val="000000"/>
                </a:solidFill>
              </a:rPr>
              <a:t>&lt;tipeData&gt; &lt;nama&gt; [=value];</a:t>
            </a:r>
          </a:p>
          <a:p>
            <a:pPr marL="45720">
              <a:buFont typeface="Arial" panose="020B0604020202020204" pitchFamily="34" charset="0"/>
              <a:buChar char="•"/>
            </a:pPr>
            <a:endParaRPr lang="en-US" sz="170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700">
                <a:solidFill>
                  <a:srgbClr val="000000"/>
                </a:solidFill>
              </a:rPr>
              <a:t>Contoh 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700">
                <a:solidFill>
                  <a:srgbClr val="000000"/>
                </a:solidFill>
              </a:rPr>
              <a:t>	int nilaiInteger;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700">
                <a:solidFill>
                  <a:srgbClr val="000000"/>
                </a:solidFill>
              </a:rPr>
              <a:t>	nilaiInteger=10;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700">
                <a:solidFill>
                  <a:srgbClr val="000000"/>
                </a:solidFill>
              </a:rPr>
              <a:t>	int nilai2=20;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700">
                <a:solidFill>
                  <a:srgbClr val="000000"/>
                </a:solidFill>
              </a:rPr>
              <a:t>	int Nilai2=40;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7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8" name="Rectangle 72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7969" y="343486"/>
            <a:ext cx="11435814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0114" name="Rectangle 2"/>
          <p:cNvSpPr>
            <a:spLocks noGrp="1"/>
          </p:cNvSpPr>
          <p:nvPr>
            <p:ph type="title"/>
          </p:nvPr>
        </p:nvSpPr>
        <p:spPr bwMode="auto">
          <a:xfrm>
            <a:off x="525936" y="466578"/>
            <a:ext cx="11136952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3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Java keyword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224" y="1448631"/>
            <a:ext cx="7770376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011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1404" y="2509911"/>
            <a:ext cx="9670931" cy="3997637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Rectangle 135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480" y="320040"/>
            <a:ext cx="11545864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4" name="Rectangle 2"/>
          <p:cNvSpPr>
            <a:spLocks noGrp="1"/>
          </p:cNvSpPr>
          <p:nvPr>
            <p:ph type="title"/>
          </p:nvPr>
        </p:nvSpPr>
        <p:spPr bwMode="auto">
          <a:xfrm>
            <a:off x="837981" y="631825"/>
            <a:ext cx="1051286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INPUT</a:t>
            </a:r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>
          <a:xfrm>
            <a:off x="837981" y="2057400"/>
            <a:ext cx="10512862" cy="3871762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b="1" dirty="0"/>
              <a:t>import </a:t>
            </a:r>
            <a:r>
              <a:rPr lang="en-US" sz="1800" b="1" dirty="0" err="1"/>
              <a:t>java.io.BufferedReader</a:t>
            </a:r>
            <a:r>
              <a:rPr lang="en-US" sz="1800" b="1" dirty="0"/>
              <a:t>;</a:t>
            </a:r>
          </a:p>
          <a:p>
            <a:pPr marL="0" indent="0">
              <a:buNone/>
            </a:pPr>
            <a:r>
              <a:rPr lang="en-US" sz="1800" b="1" dirty="0"/>
              <a:t>import </a:t>
            </a:r>
            <a:r>
              <a:rPr lang="en-US" sz="1800" b="1" dirty="0" err="1"/>
              <a:t>java.io.InputStreamReader</a:t>
            </a:r>
            <a:r>
              <a:rPr lang="en-US" sz="1800" b="1" dirty="0"/>
              <a:t>;</a:t>
            </a:r>
          </a:p>
          <a:p>
            <a:pPr marL="0" indent="0">
              <a:buClr>
                <a:srgbClr val="000000"/>
              </a:buClr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</a:tabLst>
            </a:pPr>
            <a:r>
              <a:rPr lang="en-US" sz="1800" b="1" dirty="0"/>
              <a:t>import </a:t>
            </a:r>
            <a:r>
              <a:rPr lang="en-US" sz="1800" b="1" dirty="0" err="1"/>
              <a:t>java.io.IOException</a:t>
            </a:r>
            <a:r>
              <a:rPr lang="en-US" sz="1800" b="1" dirty="0"/>
              <a:t>;</a:t>
            </a:r>
          </a:p>
          <a:p>
            <a:pPr marL="0" indent="0">
              <a:buClr>
                <a:srgbClr val="000000"/>
              </a:buClr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1800" b="1" dirty="0"/>
              <a:t>//…………</a:t>
            </a:r>
          </a:p>
          <a:p>
            <a:pPr marL="0" indent="0">
              <a:buClr>
                <a:srgbClr val="000000"/>
              </a:buClr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1800" b="1" dirty="0" err="1"/>
              <a:t>BufferedReader</a:t>
            </a:r>
            <a:r>
              <a:rPr lang="en-US" sz="1800" b="1" dirty="0"/>
              <a:t> </a:t>
            </a:r>
            <a:r>
              <a:rPr lang="en-US" sz="1800" b="1" dirty="0" err="1"/>
              <a:t>dataIn</a:t>
            </a:r>
            <a:r>
              <a:rPr lang="en-US" sz="1800" b="1" dirty="0"/>
              <a:t> = new </a:t>
            </a:r>
            <a:r>
              <a:rPr lang="en-US" sz="1800" b="1" dirty="0" err="1"/>
              <a:t>BufferedReader</a:t>
            </a:r>
            <a:r>
              <a:rPr lang="en-US" sz="1800" b="1" dirty="0"/>
              <a:t>(new </a:t>
            </a:r>
            <a:r>
              <a:rPr lang="en-US" sz="1800" b="1" dirty="0" err="1"/>
              <a:t>InputStreamReader</a:t>
            </a:r>
            <a:r>
              <a:rPr lang="en-US" sz="1800" b="1" dirty="0"/>
              <a:t>(System.in));</a:t>
            </a:r>
            <a:r>
              <a:rPr lang="en-US" sz="1800" dirty="0"/>
              <a:t> </a:t>
            </a:r>
          </a:p>
          <a:p>
            <a:pPr marL="0" indent="0">
              <a:buNone/>
            </a:pPr>
            <a:r>
              <a:rPr lang="en-US" sz="1800" b="1" dirty="0"/>
              <a:t>	try{</a:t>
            </a:r>
            <a:br>
              <a:rPr lang="en-US" sz="1800" b="1" dirty="0"/>
            </a:br>
            <a:r>
              <a:rPr lang="en-US" sz="1800" b="1" dirty="0"/>
              <a:t>		String temp = </a:t>
            </a:r>
            <a:r>
              <a:rPr lang="en-US" sz="1800" b="1" dirty="0" err="1"/>
              <a:t>dataIn.readLine</a:t>
            </a:r>
            <a:r>
              <a:rPr lang="en-US" sz="1800" b="1" dirty="0"/>
              <a:t>();	</a:t>
            </a:r>
            <a:br>
              <a:rPr lang="en-US" sz="1800" b="1" dirty="0"/>
            </a:br>
            <a:r>
              <a:rPr lang="en-US" sz="1800" b="1" dirty="0"/>
              <a:t>	}</a:t>
            </a:r>
          </a:p>
          <a:p>
            <a:pPr marL="0" indent="0">
              <a:buNone/>
            </a:pPr>
            <a:r>
              <a:rPr lang="en-US" sz="1800" b="1" dirty="0"/>
              <a:t>	catch( </a:t>
            </a:r>
            <a:r>
              <a:rPr lang="en-US" sz="1800" b="1" dirty="0" err="1"/>
              <a:t>IOException</a:t>
            </a:r>
            <a:r>
              <a:rPr lang="en-US" sz="1800" b="1" dirty="0"/>
              <a:t> e ){</a:t>
            </a:r>
          </a:p>
          <a:p>
            <a:pPr marL="0" lvl="1" indent="0">
              <a:buNone/>
            </a:pPr>
            <a:r>
              <a:rPr lang="en-US" sz="1800" b="1" dirty="0"/>
              <a:t>		</a:t>
            </a:r>
            <a:r>
              <a:rPr lang="en-US" sz="1800" b="1" dirty="0" err="1"/>
              <a:t>System.out.println</a:t>
            </a:r>
            <a:r>
              <a:rPr lang="en-US" sz="1800" b="1" dirty="0"/>
              <a:t>(“Error in getting input”);</a:t>
            </a:r>
          </a:p>
          <a:p>
            <a:pPr marL="0" lvl="1" indent="0">
              <a:buNone/>
            </a:pPr>
            <a:r>
              <a:rPr lang="en-US" sz="1800" b="1" dirty="0"/>
              <a:t>	}</a:t>
            </a:r>
            <a:r>
              <a:rPr lang="en-US" sz="1800" dirty="0"/>
              <a:t> </a:t>
            </a: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/>
          </p:cNvSpPr>
          <p:nvPr>
            <p:ph type="title"/>
          </p:nvPr>
        </p:nvSpPr>
        <p:spPr bwMode="auto">
          <a:xfrm>
            <a:off x="1979612" y="457200"/>
            <a:ext cx="8229600" cy="1143000"/>
          </a:xfrm>
          <a:noFill/>
        </p:spPr>
        <p:txBody>
          <a:bodyPr>
            <a:noAutofit/>
          </a:bodyPr>
          <a:lstStyle/>
          <a:p>
            <a:r>
              <a:rPr lang="en-GB" dirty="0"/>
              <a:t>Variable:</a:t>
            </a:r>
            <a:br>
              <a:rPr lang="en-GB" dirty="0"/>
            </a:br>
            <a:r>
              <a:rPr lang="en-GB" dirty="0"/>
              <a:t>Primitive vs Reference</a:t>
            </a:r>
            <a:endParaRPr lang="en-US" dirty="0"/>
          </a:p>
        </p:txBody>
      </p:sp>
      <p:sp>
        <p:nvSpPr>
          <p:cNvPr id="117763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Primitive Variable</a:t>
            </a:r>
          </a:p>
          <a:p>
            <a:pPr lvl="1">
              <a:lnSpc>
                <a:spcPct val="90000"/>
              </a:lnSpc>
            </a:pPr>
            <a:r>
              <a:rPr lang="en-GB" dirty="0" err="1"/>
              <a:t>Menyimpan</a:t>
            </a:r>
            <a:r>
              <a:rPr lang="en-GB" dirty="0"/>
              <a:t> data di </a:t>
            </a:r>
            <a:r>
              <a:rPr lang="en-GB" dirty="0" err="1"/>
              <a:t>memori</a:t>
            </a:r>
            <a:r>
              <a:rPr lang="en-GB" dirty="0"/>
              <a:t> </a:t>
            </a:r>
            <a:r>
              <a:rPr lang="en-GB" dirty="0" err="1"/>
              <a:t>dimana</a:t>
            </a:r>
            <a:r>
              <a:rPr lang="en-GB" dirty="0"/>
              <a:t> </a:t>
            </a:r>
            <a:r>
              <a:rPr lang="en-GB" dirty="0" err="1"/>
              <a:t>lokasi</a:t>
            </a:r>
            <a:r>
              <a:rPr lang="en-GB" dirty="0"/>
              <a:t> </a:t>
            </a:r>
            <a:r>
              <a:rPr lang="en-GB" dirty="0" err="1"/>
              <a:t>variabel</a:t>
            </a:r>
            <a:r>
              <a:rPr lang="en-GB" dirty="0"/>
              <a:t> </a:t>
            </a:r>
            <a:r>
              <a:rPr lang="en-GB" dirty="0" err="1"/>
              <a:t>tersebut</a:t>
            </a:r>
            <a:r>
              <a:rPr lang="en-GB" dirty="0"/>
              <a:t> </a:t>
            </a:r>
            <a:r>
              <a:rPr lang="en-GB" dirty="0" err="1"/>
              <a:t>berada</a:t>
            </a:r>
            <a:endParaRPr lang="en-GB" dirty="0"/>
          </a:p>
          <a:p>
            <a:pPr lvl="1">
              <a:lnSpc>
                <a:spcPct val="90000"/>
              </a:lnSpc>
            </a:pPr>
            <a:endParaRPr lang="en-GB" dirty="0"/>
          </a:p>
          <a:p>
            <a:r>
              <a:rPr lang="en-GB" dirty="0"/>
              <a:t>Reference Variable</a:t>
            </a:r>
          </a:p>
          <a:p>
            <a:pPr lvl="1"/>
            <a:r>
              <a:rPr lang="en-GB" dirty="0" err="1"/>
              <a:t>Variabel</a:t>
            </a:r>
            <a:r>
              <a:rPr lang="en-GB" dirty="0"/>
              <a:t> yang </a:t>
            </a:r>
            <a:r>
              <a:rPr lang="en-GB" dirty="0" err="1"/>
              <a:t>disimpan</a:t>
            </a:r>
            <a:r>
              <a:rPr lang="en-GB" dirty="0"/>
              <a:t> pada </a:t>
            </a:r>
            <a:r>
              <a:rPr lang="en-GB" dirty="0" err="1"/>
              <a:t>alamat</a:t>
            </a:r>
            <a:r>
              <a:rPr lang="en-GB" dirty="0"/>
              <a:t> di </a:t>
            </a:r>
            <a:r>
              <a:rPr lang="en-GB" dirty="0" err="1"/>
              <a:t>lokasi</a:t>
            </a:r>
            <a:r>
              <a:rPr lang="en-GB" dirty="0"/>
              <a:t> </a:t>
            </a:r>
            <a:r>
              <a:rPr lang="en-GB" dirty="0" err="1"/>
              <a:t>memori</a:t>
            </a:r>
            <a:endParaRPr lang="en-GB" dirty="0"/>
          </a:p>
          <a:p>
            <a:pPr lvl="1"/>
            <a:r>
              <a:rPr lang="en-GB" dirty="0" err="1"/>
              <a:t>Menunjuk</a:t>
            </a:r>
            <a:r>
              <a:rPr lang="en-GB" dirty="0"/>
              <a:t> pada </a:t>
            </a:r>
            <a:r>
              <a:rPr lang="en-GB" dirty="0" err="1"/>
              <a:t>lokasi</a:t>
            </a:r>
            <a:r>
              <a:rPr lang="en-GB" dirty="0"/>
              <a:t> memory lain </a:t>
            </a:r>
            <a:r>
              <a:rPr lang="en-GB" dirty="0" err="1"/>
              <a:t>dimana</a:t>
            </a:r>
            <a:r>
              <a:rPr lang="en-GB" dirty="0"/>
              <a:t> data </a:t>
            </a:r>
            <a:r>
              <a:rPr lang="en-GB" dirty="0" err="1"/>
              <a:t>tersebut</a:t>
            </a:r>
            <a:r>
              <a:rPr lang="en-GB" dirty="0"/>
              <a:t> </a:t>
            </a:r>
            <a:r>
              <a:rPr lang="en-GB" dirty="0" err="1"/>
              <a:t>berada</a:t>
            </a:r>
            <a:endParaRPr lang="en-GB" dirty="0"/>
          </a:p>
          <a:p>
            <a:pPr lvl="1"/>
            <a:r>
              <a:rPr lang="en-GB" dirty="0" err="1"/>
              <a:t>Ketika</a:t>
            </a:r>
            <a:r>
              <a:rPr lang="en-GB" dirty="0"/>
              <a:t> </a:t>
            </a:r>
            <a:r>
              <a:rPr lang="en-GB" dirty="0" err="1"/>
              <a:t>suatu</a:t>
            </a:r>
            <a:r>
              <a:rPr lang="en-GB" dirty="0"/>
              <a:t> </a:t>
            </a:r>
            <a:r>
              <a:rPr lang="en-GB" dirty="0" err="1"/>
              <a:t>variabel</a:t>
            </a:r>
            <a:r>
              <a:rPr lang="en-GB" dirty="0"/>
              <a:t> pada </a:t>
            </a:r>
            <a:r>
              <a:rPr lang="en-GB" dirty="0" err="1"/>
              <a:t>sebuah</a:t>
            </a:r>
            <a:r>
              <a:rPr lang="en-GB" dirty="0"/>
              <a:t> class </a:t>
            </a:r>
            <a:r>
              <a:rPr lang="en-GB" dirty="0" err="1"/>
              <a:t>dideklarasikan</a:t>
            </a:r>
            <a:r>
              <a:rPr lang="en-GB" dirty="0"/>
              <a:t>, </a:t>
            </a:r>
            <a:r>
              <a:rPr lang="en-GB" dirty="0" err="1"/>
              <a:t>sebenarnya</a:t>
            </a:r>
            <a:r>
              <a:rPr lang="en-GB" dirty="0"/>
              <a:t> yang </a:t>
            </a:r>
            <a:r>
              <a:rPr lang="en-GB" dirty="0" err="1"/>
              <a:t>dideklarasikan</a:t>
            </a:r>
            <a:r>
              <a:rPr lang="en-GB" dirty="0"/>
              <a:t> </a:t>
            </a:r>
            <a:r>
              <a:rPr lang="en-GB" dirty="0" err="1"/>
              <a:t>adalah</a:t>
            </a:r>
            <a:r>
              <a:rPr lang="en-GB" dirty="0"/>
              <a:t> reference </a:t>
            </a:r>
            <a:r>
              <a:rPr lang="en-GB" dirty="0" err="1"/>
              <a:t>variabel</a:t>
            </a:r>
            <a:r>
              <a:rPr lang="en-GB" dirty="0"/>
              <a:t> pada object di class </a:t>
            </a:r>
            <a:r>
              <a:rPr lang="en-GB" dirty="0" err="1"/>
              <a:t>tersebut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/>
          <a:lstStyle/>
          <a:p>
            <a:r>
              <a:rPr lang="en-US"/>
              <a:t>operator</a:t>
            </a:r>
          </a:p>
        </p:txBody>
      </p:sp>
      <p:sp>
        <p:nvSpPr>
          <p:cNvPr id="121859" name="Rectangle 3"/>
          <p:cNvSpPr>
            <a:spLocks noGrp="1"/>
          </p:cNvSpPr>
          <p:nvPr>
            <p:ph idx="1"/>
          </p:nvPr>
        </p:nvSpPr>
        <p:spPr>
          <a:xfrm>
            <a:off x="2025650" y="2133600"/>
            <a:ext cx="8101012" cy="3810000"/>
          </a:xfrm>
        </p:spPr>
        <p:txBody>
          <a:bodyPr/>
          <a:lstStyle/>
          <a:p>
            <a:pPr>
              <a:spcBef>
                <a:spcPts val="700"/>
              </a:spcBef>
            </a:pPr>
            <a:r>
              <a:rPr lang="en-GB" sz="2200"/>
              <a:t>Beberapa tipe operator:</a:t>
            </a:r>
          </a:p>
          <a:p>
            <a:pPr lvl="1">
              <a:spcBef>
                <a:spcPts val="700"/>
              </a:spcBef>
            </a:pPr>
            <a:r>
              <a:rPr lang="en-GB" sz="2200"/>
              <a:t>arithmetic operator</a:t>
            </a:r>
          </a:p>
          <a:p>
            <a:pPr lvl="1">
              <a:spcBef>
                <a:spcPts val="700"/>
              </a:spcBef>
            </a:pPr>
            <a:r>
              <a:rPr lang="en-GB" sz="2200"/>
              <a:t>relational operator</a:t>
            </a:r>
          </a:p>
          <a:p>
            <a:pPr lvl="1">
              <a:spcBef>
                <a:spcPts val="700"/>
              </a:spcBef>
            </a:pPr>
            <a:r>
              <a:rPr lang="en-GB" sz="2200"/>
              <a:t>logical operator</a:t>
            </a:r>
          </a:p>
          <a:p>
            <a:pPr lvl="1">
              <a:spcBef>
                <a:spcPts val="700"/>
              </a:spcBef>
            </a:pPr>
            <a:r>
              <a:rPr lang="en-GB" sz="2200"/>
              <a:t>conditional operator</a:t>
            </a:r>
            <a:br>
              <a:rPr lang="en-GB" sz="2200"/>
            </a:br>
            <a:endParaRPr lang="en-GB" sz="2200"/>
          </a:p>
          <a:p>
            <a:pPr>
              <a:spcBef>
                <a:spcPts val="700"/>
              </a:spcBef>
            </a:pPr>
            <a:r>
              <a:rPr lang="en-GB" sz="2200"/>
              <a:t>Operator-operator diatas memiliki ciri tertentu sehingga compiler bisa mengetahui operator mana yang akan dievaluasi terlebih dahulu pada saat beberapa operator digunakan pada satu statement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Continental World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339</Words>
  <Application>Microsoft Office PowerPoint</Application>
  <PresentationFormat>Custom</PresentationFormat>
  <Paragraphs>130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Century Gothic</vt:lpstr>
      <vt:lpstr>Courier New</vt:lpstr>
      <vt:lpstr>Verdana</vt:lpstr>
      <vt:lpstr>Wingdings 2</vt:lpstr>
      <vt:lpstr>Continental World 16x9</vt:lpstr>
      <vt:lpstr>DPH1C4 Pemrograman berorientasi Obyek</vt:lpstr>
      <vt:lpstr>tujuan</vt:lpstr>
      <vt:lpstr>Tipe Data Primitif:  INTEGER &amp; FLOATING</vt:lpstr>
      <vt:lpstr>Tipe Data Primitif:  char dan boolean</vt:lpstr>
      <vt:lpstr>Deklarasi dan Inisialisasi Variabel</vt:lpstr>
      <vt:lpstr>Java keyword</vt:lpstr>
      <vt:lpstr>INPUT</vt:lpstr>
      <vt:lpstr>Variable: Primitive vs Reference</vt:lpstr>
      <vt:lpstr>operator</vt:lpstr>
      <vt:lpstr>Arithmetic &amp; Relational</vt:lpstr>
      <vt:lpstr>Logical Operators AND – OR - XOR - NOT</vt:lpstr>
      <vt:lpstr>Operator Precedence</vt:lpstr>
      <vt:lpstr>Struktur Kontrol Keputusan</vt:lpstr>
      <vt:lpstr>IF ELSE</vt:lpstr>
      <vt:lpstr>IF ELSE</vt:lpstr>
      <vt:lpstr>SWITCH</vt:lpstr>
      <vt:lpstr>Struktur Kontrol Pengulangan</vt:lpstr>
      <vt:lpstr>PowerPoint Presentation</vt:lpstr>
      <vt:lpstr>while</vt:lpstr>
      <vt:lpstr>DO-while</vt:lpstr>
      <vt:lpstr>FOR</vt:lpstr>
      <vt:lpstr>Branching statement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2019-08-19T06:12:22Z</dcterms:created>
  <dcterms:modified xsi:type="dcterms:W3CDTF">2019-08-19T06:54:15Z</dcterms:modified>
</cp:coreProperties>
</file>