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468" r:id="rId3"/>
    <p:sldId id="422" r:id="rId4"/>
    <p:sldId id="469" r:id="rId5"/>
    <p:sldId id="415" r:id="rId6"/>
    <p:sldId id="417" r:id="rId7"/>
    <p:sldId id="470" r:id="rId8"/>
    <p:sldId id="418" r:id="rId9"/>
    <p:sldId id="419" r:id="rId10"/>
    <p:sldId id="420" r:id="rId11"/>
    <p:sldId id="421" r:id="rId12"/>
    <p:sldId id="424" r:id="rId13"/>
    <p:sldId id="426" r:id="rId14"/>
    <p:sldId id="427" r:id="rId15"/>
    <p:sldId id="429" r:id="rId16"/>
    <p:sldId id="471" r:id="rId17"/>
    <p:sldId id="296" r:id="rId1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870" autoAdjust="0"/>
  </p:normalViewPr>
  <p:slideViewPr>
    <p:cSldViewPr>
      <p:cViewPr varScale="1">
        <p:scale>
          <a:sx n="57" d="100"/>
          <a:sy n="57" d="100"/>
        </p:scale>
        <p:origin x="1016" y="4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1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Subtitle 2"/>
          <p:cNvSpPr txBox="1"/>
          <p:nvPr userDrawn="1"/>
        </p:nvSpPr>
        <p:spPr>
          <a:xfrm>
            <a:off x="1255714" y="6185078"/>
            <a:ext cx="9753600" cy="2157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err="1"/>
              <a:t>Hanya</a:t>
            </a:r>
            <a:r>
              <a:rPr lang="en-US" sz="1400" dirty="0"/>
              <a:t> </a:t>
            </a:r>
            <a:r>
              <a:rPr lang="en-US" sz="1400" dirty="0" err="1"/>
              <a:t>dipergunakan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kepentingan</a:t>
            </a:r>
            <a:r>
              <a:rPr lang="en-US" sz="1400" dirty="0"/>
              <a:t> </a:t>
            </a:r>
            <a:r>
              <a:rPr lang="en-US" sz="1400" dirty="0" err="1"/>
              <a:t>pengajaran</a:t>
            </a:r>
            <a:r>
              <a:rPr lang="en-US" sz="1400" dirty="0"/>
              <a:t> di </a:t>
            </a:r>
            <a:r>
              <a:rPr lang="en-US" sz="1400" dirty="0" err="1"/>
              <a:t>lingkungan</a:t>
            </a:r>
            <a:r>
              <a:rPr lang="en-US" sz="1400" dirty="0"/>
              <a:t> </a:t>
            </a:r>
            <a:r>
              <a:rPr lang="en-US" sz="1400" dirty="0" err="1"/>
              <a:t>Universitas</a:t>
            </a:r>
            <a:r>
              <a:rPr lang="en-US" sz="1400" dirty="0"/>
              <a:t> Telkom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431" y="307658"/>
            <a:ext cx="1182024" cy="14414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anose="0208060402020202020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anose="0208060402020202020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anose="0208060402020202020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anose="0208060402020202020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anose="0208060402020202020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anose="0208060402020202020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anose="0208060402020202020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anose="0208060402020202020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6193" y="1866900"/>
            <a:ext cx="9753600" cy="1153531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DPH1C4</a:t>
            </a:r>
            <a:br>
              <a:rPr lang="en-US" sz="3600" dirty="0"/>
            </a:br>
            <a:r>
              <a:rPr lang="en-US" sz="3600" dirty="0" err="1"/>
              <a:t>Pemrograman</a:t>
            </a:r>
            <a:r>
              <a:rPr lang="en-US" sz="3600" dirty="0"/>
              <a:t> </a:t>
            </a:r>
            <a:r>
              <a:rPr lang="en-US" sz="3600" dirty="0" err="1"/>
              <a:t>berorientasi</a:t>
            </a:r>
            <a:r>
              <a:rPr lang="en-US" sz="3600" dirty="0"/>
              <a:t> </a:t>
            </a:r>
            <a:r>
              <a:rPr lang="en-US" sz="3600" dirty="0" err="1"/>
              <a:t>Obyek</a:t>
            </a:r>
            <a:endParaRPr lang="en-US" sz="3600" dirty="0"/>
          </a:p>
        </p:txBody>
      </p:sp>
      <p:sp>
        <p:nvSpPr>
          <p:cNvPr id="6" name="Subtitle 2"/>
          <p:cNvSpPr txBox="1"/>
          <p:nvPr/>
        </p:nvSpPr>
        <p:spPr>
          <a:xfrm>
            <a:off x="2148693" y="3077514"/>
            <a:ext cx="7848600" cy="3359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Semester </a:t>
            </a:r>
            <a:r>
              <a:rPr lang="en-US" dirty="0" err="1"/>
              <a:t>Ganjil</a:t>
            </a:r>
            <a:r>
              <a:rPr lang="en-US" dirty="0"/>
              <a:t> – 2019/2020</a:t>
            </a:r>
          </a:p>
        </p:txBody>
      </p:sp>
      <p:sp>
        <p:nvSpPr>
          <p:cNvPr id="8" name="Subtitle 2"/>
          <p:cNvSpPr txBox="1"/>
          <p:nvPr/>
        </p:nvSpPr>
        <p:spPr>
          <a:xfrm>
            <a:off x="2156070" y="3656665"/>
            <a:ext cx="7848600" cy="335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Inheritance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88E2C-79E9-4B55-908F-21E79FCD0CDB}" type="slidenum">
              <a:rPr lang="en-US"/>
              <a:pPr/>
              <a:t>10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 Program Pewarisan</a:t>
            </a:r>
            <a:endParaRPr lang="en-US" sz="24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25000"/>
              </a:spcBef>
            </a:pPr>
            <a:r>
              <a:rPr lang="en-US" dirty="0" err="1"/>
              <a:t>Contoh</a:t>
            </a:r>
            <a:r>
              <a:rPr lang="en-US" dirty="0"/>
              <a:t> 1</a:t>
            </a:r>
          </a:p>
          <a:p>
            <a:pPr>
              <a:spcBef>
                <a:spcPct val="25000"/>
              </a:spcBef>
            </a:pPr>
            <a:endParaRPr lang="en-US" dirty="0"/>
          </a:p>
          <a:p>
            <a:pPr>
              <a:spcBef>
                <a:spcPct val="25000"/>
              </a:spcBef>
            </a:pPr>
            <a:endParaRPr lang="en-US" dirty="0"/>
          </a:p>
          <a:p>
            <a:pPr>
              <a:spcBef>
                <a:spcPct val="25000"/>
              </a:spcBef>
            </a:pPr>
            <a:endParaRPr lang="en-US" dirty="0"/>
          </a:p>
          <a:p>
            <a:pPr>
              <a:spcBef>
                <a:spcPct val="25000"/>
              </a:spcBef>
            </a:pPr>
            <a:endParaRPr lang="en-US" dirty="0"/>
          </a:p>
          <a:p>
            <a:pPr>
              <a:spcBef>
                <a:spcPct val="25000"/>
              </a:spcBef>
            </a:pPr>
            <a:endParaRPr lang="en-US" dirty="0"/>
          </a:p>
          <a:p>
            <a:pPr>
              <a:spcBef>
                <a:spcPct val="25000"/>
              </a:spcBef>
            </a:pPr>
            <a:endParaRPr lang="en-US" dirty="0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436812" y="2590800"/>
            <a:ext cx="7010400" cy="2286000"/>
            <a:chOff x="576" y="1776"/>
            <a:chExt cx="4416" cy="1440"/>
          </a:xfrm>
        </p:grpSpPr>
        <p:sp>
          <p:nvSpPr>
            <p:cNvPr id="20484" name="Rectangle 4"/>
            <p:cNvSpPr>
              <a:spLocks noChangeArrowheads="1"/>
            </p:cNvSpPr>
            <p:nvPr/>
          </p:nvSpPr>
          <p:spPr bwMode="auto">
            <a:xfrm>
              <a:off x="576" y="1776"/>
              <a:ext cx="1680" cy="288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600"/>
                <a:t>SegiEmpat</a:t>
              </a:r>
            </a:p>
          </p:txBody>
        </p:sp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576" y="2064"/>
              <a:ext cx="1680" cy="480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 eaLnBrk="1" hangingPunct="1"/>
              <a:r>
                <a:rPr lang="en-US" sz="1600"/>
                <a:t>#double panjang</a:t>
              </a:r>
            </a:p>
            <a:p>
              <a:pPr eaLnBrk="1" hangingPunct="1"/>
              <a:r>
                <a:rPr lang="en-US" sz="1600"/>
                <a:t>#double lebar</a:t>
              </a:r>
            </a:p>
          </p:txBody>
        </p:sp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576" y="2544"/>
              <a:ext cx="1680" cy="672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 eaLnBrk="1" hangingPunct="1"/>
              <a:r>
                <a:rPr lang="sv-SE" sz="1600" dirty="0"/>
                <a:t>+void setPanjang(double p)</a:t>
              </a:r>
            </a:p>
            <a:p>
              <a:pPr eaLnBrk="1" hangingPunct="1"/>
              <a:r>
                <a:rPr lang="sv-SE" sz="1600" dirty="0"/>
                <a:t>+void setLebar(double l)</a:t>
              </a:r>
            </a:p>
            <a:p>
              <a:pPr eaLnBrk="1" hangingPunct="1"/>
              <a:r>
                <a:rPr lang="sv-SE" sz="1600" dirty="0"/>
                <a:t>+double Luas()</a:t>
              </a:r>
              <a:endParaRPr lang="en-US" sz="1600" dirty="0"/>
            </a:p>
          </p:txBody>
        </p:sp>
        <p:sp>
          <p:nvSpPr>
            <p:cNvPr id="20488" name="AutoShape 8"/>
            <p:cNvSpPr>
              <a:spLocks noChangeArrowheads="1"/>
            </p:cNvSpPr>
            <p:nvPr/>
          </p:nvSpPr>
          <p:spPr bwMode="auto">
            <a:xfrm rot="16200000">
              <a:off x="2256" y="2352"/>
              <a:ext cx="192" cy="192"/>
            </a:xfrm>
            <a:prstGeom prst="triangle">
              <a:avLst>
                <a:gd name="adj" fmla="val 50000"/>
              </a:avLst>
            </a:prstGeom>
            <a:noFill/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Line 9"/>
            <p:cNvSpPr>
              <a:spLocks noChangeShapeType="1"/>
            </p:cNvSpPr>
            <p:nvPr/>
          </p:nvSpPr>
          <p:spPr bwMode="auto">
            <a:xfrm>
              <a:off x="2448" y="2448"/>
              <a:ext cx="912" cy="0"/>
            </a:xfrm>
            <a:prstGeom prst="line">
              <a:avLst/>
            </a:prstGeom>
            <a:noFill/>
            <a:ln w="15875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3312" y="1776"/>
              <a:ext cx="1680" cy="288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600"/>
                <a:t>Balok</a:t>
              </a:r>
            </a:p>
          </p:txBody>
        </p:sp>
        <p:sp>
          <p:nvSpPr>
            <p:cNvPr id="20491" name="Rectangle 11"/>
            <p:cNvSpPr>
              <a:spLocks noChangeArrowheads="1"/>
            </p:cNvSpPr>
            <p:nvPr/>
          </p:nvSpPr>
          <p:spPr bwMode="auto">
            <a:xfrm>
              <a:off x="3312" y="2064"/>
              <a:ext cx="1680" cy="480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 eaLnBrk="1" hangingPunct="1"/>
              <a:r>
                <a:rPr lang="en-US" sz="1600"/>
                <a:t>#double tinggi</a:t>
              </a:r>
            </a:p>
          </p:txBody>
        </p:sp>
        <p:sp>
          <p:nvSpPr>
            <p:cNvPr id="20492" name="Rectangle 12"/>
            <p:cNvSpPr>
              <a:spLocks noChangeArrowheads="1"/>
            </p:cNvSpPr>
            <p:nvPr/>
          </p:nvSpPr>
          <p:spPr bwMode="auto">
            <a:xfrm>
              <a:off x="3312" y="2544"/>
              <a:ext cx="1680" cy="672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 eaLnBrk="1" hangingPunct="1"/>
              <a:r>
                <a:rPr lang="sv-SE" sz="1600"/>
                <a:t>+void setTinggi(double t)</a:t>
              </a:r>
            </a:p>
            <a:p>
              <a:pPr eaLnBrk="1" hangingPunct="1"/>
              <a:r>
                <a:rPr lang="sv-SE" sz="1600"/>
                <a:t>+double Volume()</a:t>
              </a:r>
              <a:endParaRPr lang="en-US" sz="1600"/>
            </a:p>
          </p:txBody>
        </p:sp>
      </p:grp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31F5-7E52-447D-B373-86460CCD1BB7}" type="slidenum">
              <a:rPr lang="en-US"/>
              <a:pPr/>
              <a:t>11</a:t>
            </a:fld>
            <a:endParaRPr lang="en-US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V="1">
            <a:off x="6018212" y="2819400"/>
            <a:ext cx="0" cy="1600200"/>
          </a:xfrm>
          <a:prstGeom prst="line">
            <a:avLst/>
          </a:prstGeom>
          <a:noFill/>
          <a:ln w="15875">
            <a:solidFill>
              <a:srgbClr val="9966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2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/>
              <a:t>Contoh</a:t>
            </a:r>
            <a:r>
              <a:rPr lang="en-US" dirty="0"/>
              <a:t> Program </a:t>
            </a:r>
            <a:r>
              <a:rPr lang="en-US" dirty="0" err="1"/>
              <a:t>Pewarisan</a:t>
            </a:r>
            <a:r>
              <a:rPr lang="en-US" dirty="0"/>
              <a:t> </a:t>
            </a:r>
            <a:r>
              <a:rPr lang="en-US" sz="2400" dirty="0"/>
              <a:t>( </a:t>
            </a:r>
            <a:r>
              <a:rPr lang="en-US" sz="2400" dirty="0" err="1"/>
              <a:t>lanjutan</a:t>
            </a:r>
            <a:r>
              <a:rPr lang="en-US" sz="2400" dirty="0"/>
              <a:t> 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612" y="1447800"/>
            <a:ext cx="8229600" cy="4389120"/>
          </a:xfrm>
        </p:spPr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2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436812" y="1981200"/>
            <a:ext cx="1981200" cy="381000"/>
          </a:xfrm>
          <a:prstGeom prst="rect">
            <a:avLst/>
          </a:prstGeom>
          <a:solidFill>
            <a:srgbClr val="FFFF99"/>
          </a:solidFill>
          <a:ln w="1587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/>
              <a:t>Pegawai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436812" y="2362200"/>
            <a:ext cx="1981200" cy="533400"/>
          </a:xfrm>
          <a:prstGeom prst="rect">
            <a:avLst/>
          </a:prstGeom>
          <a:solidFill>
            <a:srgbClr val="FFFF99"/>
          </a:solidFill>
          <a:ln w="1587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pPr eaLnBrk="1" hangingPunct="1"/>
            <a:r>
              <a:rPr lang="en-US" sz="1400">
                <a:latin typeface="Arial Narrow" pitchFamily="34" charset="0"/>
              </a:rPr>
              <a:t>#String nama</a:t>
            </a:r>
          </a:p>
          <a:p>
            <a:pPr eaLnBrk="1" hangingPunct="1"/>
            <a:r>
              <a:rPr lang="en-US" sz="1400">
                <a:latin typeface="Arial Narrow" pitchFamily="34" charset="0"/>
              </a:rPr>
              <a:t>#double gaji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436812" y="2895600"/>
            <a:ext cx="1981200" cy="762000"/>
          </a:xfrm>
          <a:prstGeom prst="rect">
            <a:avLst/>
          </a:prstGeom>
          <a:solidFill>
            <a:srgbClr val="FFFF99"/>
          </a:solidFill>
          <a:ln w="1587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pPr eaLnBrk="1" hangingPunct="1"/>
            <a:r>
              <a:rPr lang="sv-SE" sz="1400">
                <a:latin typeface="Arial Narrow" pitchFamily="34" charset="0"/>
              </a:rPr>
              <a:t>+Pegawai(String n, double g)</a:t>
            </a:r>
          </a:p>
          <a:p>
            <a:pPr eaLnBrk="1" hangingPunct="1"/>
            <a:r>
              <a:rPr lang="sv-SE" sz="1400">
                <a:latin typeface="Arial Narrow" pitchFamily="34" charset="0"/>
              </a:rPr>
              <a:t>+String getNama()</a:t>
            </a:r>
          </a:p>
          <a:p>
            <a:pPr eaLnBrk="1" hangingPunct="1"/>
            <a:r>
              <a:rPr lang="sv-SE" sz="1400">
                <a:latin typeface="Arial Narrow" pitchFamily="34" charset="0"/>
              </a:rPr>
              <a:t>+double getGaji()</a:t>
            </a:r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3303587" y="3657600"/>
            <a:ext cx="228600" cy="228600"/>
          </a:xfrm>
          <a:prstGeom prst="triangle">
            <a:avLst>
              <a:gd name="adj" fmla="val 50000"/>
            </a:avLst>
          </a:prstGeom>
          <a:noFill/>
          <a:ln w="1587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3427412" y="3886200"/>
            <a:ext cx="0" cy="533400"/>
          </a:xfrm>
          <a:prstGeom prst="line">
            <a:avLst/>
          </a:prstGeom>
          <a:noFill/>
          <a:ln w="15875">
            <a:solidFill>
              <a:srgbClr val="9966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2436812" y="4343400"/>
            <a:ext cx="1905000" cy="381000"/>
          </a:xfrm>
          <a:prstGeom prst="rect">
            <a:avLst/>
          </a:prstGeom>
          <a:solidFill>
            <a:srgbClr val="FFFF99"/>
          </a:solidFill>
          <a:ln w="1587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/>
              <a:t>Employee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2436812" y="4724400"/>
            <a:ext cx="1905000" cy="533400"/>
          </a:xfrm>
          <a:prstGeom prst="rect">
            <a:avLst/>
          </a:prstGeom>
          <a:solidFill>
            <a:srgbClr val="FFFF99"/>
          </a:solidFill>
          <a:ln w="1587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pPr eaLnBrk="1" hangingPunct="1"/>
            <a:r>
              <a:rPr lang="en-US" sz="1400">
                <a:latin typeface="Arial Narrow" pitchFamily="34" charset="0"/>
              </a:rPr>
              <a:t>#double lembur</a:t>
            </a: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2436812" y="5257800"/>
            <a:ext cx="1905000" cy="914400"/>
          </a:xfrm>
          <a:prstGeom prst="rect">
            <a:avLst/>
          </a:prstGeom>
          <a:solidFill>
            <a:srgbClr val="FFFF99"/>
          </a:solidFill>
          <a:ln w="1587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pPr eaLnBrk="1" hangingPunct="1"/>
            <a:r>
              <a:rPr lang="sv-SE" sz="1400">
                <a:latin typeface="Arial Narrow" pitchFamily="34" charset="0"/>
              </a:rPr>
              <a:t>+Staf(String n, double g)</a:t>
            </a:r>
          </a:p>
          <a:p>
            <a:pPr eaLnBrk="1" hangingPunct="1"/>
            <a:r>
              <a:rPr lang="sv-SE" sz="1400">
                <a:latin typeface="Arial Narrow" pitchFamily="34" charset="0"/>
              </a:rPr>
              <a:t>+void setLembur(double l)</a:t>
            </a:r>
          </a:p>
          <a:p>
            <a:pPr eaLnBrk="1" hangingPunct="1"/>
            <a:r>
              <a:rPr lang="sv-SE" sz="1400">
                <a:latin typeface="Arial Narrow" pitchFamily="34" charset="0"/>
              </a:rPr>
              <a:t>+double getGaji()</a:t>
            </a: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5027612" y="4343400"/>
            <a:ext cx="1981200" cy="381000"/>
          </a:xfrm>
          <a:prstGeom prst="rect">
            <a:avLst/>
          </a:prstGeom>
          <a:solidFill>
            <a:srgbClr val="FFFF99"/>
          </a:solidFill>
          <a:ln w="1587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/>
              <a:t>Manajer</a:t>
            </a: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5027612" y="4724400"/>
            <a:ext cx="1981200" cy="533400"/>
          </a:xfrm>
          <a:prstGeom prst="rect">
            <a:avLst/>
          </a:prstGeom>
          <a:solidFill>
            <a:srgbClr val="FFFF99"/>
          </a:solidFill>
          <a:ln w="1587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pPr eaLnBrk="1" hangingPunct="1"/>
            <a:r>
              <a:rPr lang="en-US" sz="1400">
                <a:latin typeface="Arial Narrow" pitchFamily="34" charset="0"/>
              </a:rPr>
              <a:t>#double tunjangan</a:t>
            </a:r>
          </a:p>
          <a:p>
            <a:pPr eaLnBrk="1" hangingPunct="1"/>
            <a:r>
              <a:rPr lang="en-US" sz="1400">
                <a:latin typeface="Arial Narrow" pitchFamily="34" charset="0"/>
              </a:rPr>
              <a:t>#double bonus</a:t>
            </a: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5027612" y="5257800"/>
            <a:ext cx="1981200" cy="914400"/>
          </a:xfrm>
          <a:prstGeom prst="rect">
            <a:avLst/>
          </a:prstGeom>
          <a:solidFill>
            <a:srgbClr val="FFFF99"/>
          </a:solidFill>
          <a:ln w="1587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pPr eaLnBrk="1" hangingPunct="1"/>
            <a:r>
              <a:rPr lang="sv-SE" sz="1400">
                <a:latin typeface="Arial Narrow" pitchFamily="34" charset="0"/>
              </a:rPr>
              <a:t>+Manajer(String n, double g)</a:t>
            </a:r>
          </a:p>
          <a:p>
            <a:pPr eaLnBrk="1" hangingPunct="1"/>
            <a:r>
              <a:rPr lang="sv-SE" sz="1400">
                <a:latin typeface="Arial Narrow" pitchFamily="34" charset="0"/>
              </a:rPr>
              <a:t>+void setTunjangan(double t)</a:t>
            </a:r>
          </a:p>
          <a:p>
            <a:pPr eaLnBrk="1" hangingPunct="1"/>
            <a:r>
              <a:rPr lang="sv-SE" sz="1400">
                <a:latin typeface="Arial Narrow" pitchFamily="34" charset="0"/>
              </a:rPr>
              <a:t>+void setBonus(double b)</a:t>
            </a:r>
          </a:p>
          <a:p>
            <a:pPr eaLnBrk="1" hangingPunct="1"/>
            <a:r>
              <a:rPr lang="sv-SE" sz="1400">
                <a:latin typeface="Arial Narrow" pitchFamily="34" charset="0"/>
              </a:rPr>
              <a:t>+double getGaji()</a:t>
            </a:r>
          </a:p>
        </p:txBody>
      </p:sp>
      <p:sp>
        <p:nvSpPr>
          <p:cNvPr id="23575" name="AutoShape 23"/>
          <p:cNvSpPr>
            <a:spLocks noChangeArrowheads="1"/>
          </p:cNvSpPr>
          <p:nvPr/>
        </p:nvSpPr>
        <p:spPr bwMode="auto">
          <a:xfrm rot="16200000">
            <a:off x="4418012" y="2695575"/>
            <a:ext cx="228600" cy="228600"/>
          </a:xfrm>
          <a:prstGeom prst="triangle">
            <a:avLst>
              <a:gd name="adj" fmla="val 50000"/>
            </a:avLst>
          </a:prstGeom>
          <a:noFill/>
          <a:ln w="1587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4646612" y="2819400"/>
            <a:ext cx="1371600" cy="0"/>
          </a:xfrm>
          <a:prstGeom prst="line">
            <a:avLst/>
          </a:prstGeom>
          <a:noFill/>
          <a:ln w="15875">
            <a:solidFill>
              <a:srgbClr val="9966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9DAC2-C646-46E8-9221-04A33EF7D46E}" type="slidenum">
              <a:rPr lang="en-US"/>
              <a:pPr/>
              <a:t>12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Kelas Abstrak</a:t>
            </a:r>
            <a:endParaRPr lang="en-US" sz="2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lnSpcReduction="10000"/>
          </a:bodyPr>
          <a:lstStyle/>
          <a:p>
            <a:r>
              <a:rPr lang="en-US" sz="2800" dirty="0" err="1"/>
              <a:t>Kelas-kelas</a:t>
            </a:r>
            <a:r>
              <a:rPr lang="en-US" sz="2800" dirty="0"/>
              <a:t> yang </a:t>
            </a:r>
            <a:r>
              <a:rPr lang="en-US" sz="2800" dirty="0" err="1"/>
              <a:t>daripadanya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diciptakan</a:t>
            </a:r>
            <a:r>
              <a:rPr lang="en-US" sz="2800" dirty="0"/>
              <a:t>/</a:t>
            </a:r>
            <a:r>
              <a:rPr lang="en-US" sz="2800" dirty="0" err="1"/>
              <a:t>instansiasi</a:t>
            </a:r>
            <a:r>
              <a:rPr lang="en-US" sz="2800" dirty="0"/>
              <a:t> </a:t>
            </a:r>
            <a:r>
              <a:rPr lang="en-US" sz="2800" dirty="0" err="1"/>
              <a:t>objek</a:t>
            </a:r>
            <a:r>
              <a:rPr lang="en-US" sz="2800" dirty="0"/>
              <a:t>.</a:t>
            </a:r>
          </a:p>
          <a:p>
            <a:pPr>
              <a:spcBef>
                <a:spcPct val="50000"/>
              </a:spcBef>
            </a:pPr>
            <a:r>
              <a:rPr lang="en-US" sz="2800" dirty="0" err="1"/>
              <a:t>Dideklarasikan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kata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(</a:t>
            </a:r>
            <a:r>
              <a:rPr lang="en-US" sz="2800" i="1" dirty="0"/>
              <a:t>modifier</a:t>
            </a:r>
            <a:r>
              <a:rPr lang="en-US" sz="2800" dirty="0"/>
              <a:t>) </a:t>
            </a:r>
            <a:r>
              <a:rPr lang="en-US" sz="2800" b="1" dirty="0">
                <a:solidFill>
                  <a:srgbClr val="0099CC"/>
                </a:solidFill>
              </a:rPr>
              <a:t>abstract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>
              <a:spcBef>
                <a:spcPct val="50000"/>
              </a:spcBef>
            </a:pP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apabila</a:t>
            </a:r>
            <a:r>
              <a:rPr lang="en-US" sz="2800" dirty="0"/>
              <a:t> </a:t>
            </a:r>
            <a:r>
              <a:rPr lang="en-US" sz="2800" dirty="0" err="1"/>
              <a:t>kelas</a:t>
            </a:r>
            <a:r>
              <a:rPr lang="en-US" sz="2800" dirty="0"/>
              <a:t> </a:t>
            </a:r>
            <a:r>
              <a:rPr lang="en-US" sz="2800" dirty="0" err="1"/>
              <a:t>induk</a:t>
            </a:r>
            <a:r>
              <a:rPr lang="en-US" sz="2800" dirty="0"/>
              <a:t> yang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pewarisan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ingin</a:t>
            </a:r>
            <a:r>
              <a:rPr lang="en-US" sz="2800" dirty="0"/>
              <a:t> </a:t>
            </a:r>
            <a:r>
              <a:rPr lang="en-US" sz="2800" dirty="0" err="1"/>
              <a:t>diolah</a:t>
            </a:r>
            <a:r>
              <a:rPr lang="en-US" sz="2800" dirty="0"/>
              <a:t>.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360612" y="3810000"/>
            <a:ext cx="7620000" cy="1371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 dirty="0">
                <a:solidFill>
                  <a:srgbClr val="CC3300"/>
                </a:solidFill>
                <a:latin typeface="Courier New" pitchFamily="49" charset="0"/>
              </a:rPr>
              <a:t>abstract </a:t>
            </a:r>
            <a:r>
              <a:rPr lang="en-US" sz="2400" b="1" dirty="0">
                <a:solidFill>
                  <a:srgbClr val="336699"/>
                </a:solidFill>
                <a:latin typeface="Courier New" pitchFamily="49" charset="0"/>
              </a:rPr>
              <a:t>class </a:t>
            </a:r>
            <a:r>
              <a:rPr lang="en-US" sz="2400" b="1" dirty="0" err="1">
                <a:solidFill>
                  <a:srgbClr val="336699"/>
                </a:solidFill>
                <a:latin typeface="Courier New" pitchFamily="49" charset="0"/>
              </a:rPr>
              <a:t>NamaKelas</a:t>
            </a:r>
            <a:r>
              <a:rPr lang="en-US" sz="2400" b="1" dirty="0">
                <a:solidFill>
                  <a:srgbClr val="336699"/>
                </a:solidFill>
                <a:latin typeface="Courier New" pitchFamily="49" charset="0"/>
              </a:rPr>
              <a:t> {</a:t>
            </a:r>
          </a:p>
          <a:p>
            <a:r>
              <a:rPr lang="en-US" sz="2400" b="1" dirty="0">
                <a:solidFill>
                  <a:srgbClr val="336699"/>
                </a:solidFill>
                <a:latin typeface="Courier New" pitchFamily="49" charset="0"/>
              </a:rPr>
              <a:t>  ...</a:t>
            </a:r>
          </a:p>
          <a:p>
            <a:r>
              <a:rPr lang="en-US" sz="2400" b="1" dirty="0">
                <a:solidFill>
                  <a:srgbClr val="336699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7E25E-5A25-40D6-B2CC-E986320C6D2F}" type="slidenum">
              <a:rPr lang="en-US"/>
              <a:pPr/>
              <a:t>13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Interface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Prototype </a:t>
            </a:r>
            <a:r>
              <a:rPr lang="en-US" sz="2800" dirty="0" err="1"/>
              <a:t>kelas</a:t>
            </a:r>
            <a:r>
              <a:rPr lang="en-US" sz="2800" dirty="0"/>
              <a:t> yang </a:t>
            </a:r>
            <a:r>
              <a:rPr lang="en-US" sz="2800" dirty="0" err="1"/>
              <a:t>berisi</a:t>
            </a:r>
            <a:r>
              <a:rPr lang="en-US" sz="2800" dirty="0"/>
              <a:t> </a:t>
            </a:r>
            <a:r>
              <a:rPr lang="en-US" sz="2800" b="1" dirty="0" err="1">
                <a:solidFill>
                  <a:srgbClr val="0099CC"/>
                </a:solidFill>
              </a:rPr>
              <a:t>definisi</a:t>
            </a:r>
            <a:r>
              <a:rPr lang="en-US" sz="2800" b="1" dirty="0">
                <a:solidFill>
                  <a:srgbClr val="0099CC"/>
                </a:solidFill>
              </a:rPr>
              <a:t> </a:t>
            </a:r>
            <a:r>
              <a:rPr lang="en-US" sz="2800" b="1" dirty="0" err="1">
                <a:solidFill>
                  <a:srgbClr val="0099CC"/>
                </a:solidFill>
              </a:rPr>
              <a:t>konstanta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b="1" dirty="0" err="1">
                <a:solidFill>
                  <a:srgbClr val="0099CC"/>
                </a:solidFill>
              </a:rPr>
              <a:t>deklarasi</a:t>
            </a:r>
            <a:r>
              <a:rPr lang="en-US" sz="2800" b="1" dirty="0">
                <a:solidFill>
                  <a:srgbClr val="0099CC"/>
                </a:solidFill>
              </a:rPr>
              <a:t> method</a:t>
            </a:r>
            <a:r>
              <a:rPr lang="en-US" sz="2800" dirty="0"/>
              <a:t> (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nama</a:t>
            </a:r>
            <a:r>
              <a:rPr lang="en-US" sz="2800" dirty="0"/>
              <a:t> method </a:t>
            </a:r>
            <a:r>
              <a:rPr lang="en-US" sz="2800" dirty="0" err="1"/>
              <a:t>tanpa</a:t>
            </a:r>
            <a:r>
              <a:rPr lang="en-US" sz="2800" dirty="0"/>
              <a:t> </a:t>
            </a:r>
            <a:r>
              <a:rPr lang="en-US" sz="2800" dirty="0" err="1"/>
              <a:t>definisi</a:t>
            </a:r>
            <a:r>
              <a:rPr lang="en-US" sz="2800" dirty="0"/>
              <a:t> </a:t>
            </a:r>
            <a:r>
              <a:rPr lang="en-US" sz="2800" dirty="0" err="1"/>
              <a:t>kode</a:t>
            </a:r>
            <a:r>
              <a:rPr lang="en-US" sz="2800" dirty="0"/>
              <a:t> </a:t>
            </a:r>
            <a:r>
              <a:rPr lang="en-US" sz="2800" dirty="0" err="1"/>
              <a:t>programnya</a:t>
            </a:r>
            <a:r>
              <a:rPr lang="en-US" sz="2800" dirty="0"/>
              <a:t>).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436812" y="3352800"/>
            <a:ext cx="7620000" cy="3200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1" dirty="0">
                <a:solidFill>
                  <a:srgbClr val="CC3300"/>
                </a:solidFill>
                <a:latin typeface="Courier New" pitchFamily="49" charset="0"/>
              </a:rPr>
              <a:t>interface </a:t>
            </a:r>
            <a:r>
              <a:rPr lang="en-US" sz="2000" b="1" dirty="0">
                <a:solidFill>
                  <a:srgbClr val="336699"/>
                </a:solidFill>
                <a:latin typeface="Courier New" pitchFamily="49" charset="0"/>
              </a:rPr>
              <a:t>Perusahaan {</a:t>
            </a:r>
          </a:p>
          <a:p>
            <a:r>
              <a:rPr lang="en-US" sz="2000" b="1" dirty="0">
                <a:solidFill>
                  <a:srgbClr val="336699"/>
                </a:solidFill>
                <a:latin typeface="Courier New" pitchFamily="49" charset="0"/>
              </a:rPr>
              <a:t>  // </a:t>
            </a:r>
            <a:r>
              <a:rPr lang="en-US" sz="2000" b="1" dirty="0" err="1">
                <a:solidFill>
                  <a:srgbClr val="336699"/>
                </a:solidFill>
                <a:latin typeface="Courier New" pitchFamily="49" charset="0"/>
              </a:rPr>
              <a:t>Konstanta</a:t>
            </a:r>
            <a:endParaRPr lang="en-US" sz="2000" b="1" dirty="0">
              <a:solidFill>
                <a:srgbClr val="336699"/>
              </a:solidFill>
              <a:latin typeface="Courier New" pitchFamily="49" charset="0"/>
            </a:endParaRPr>
          </a:p>
          <a:p>
            <a:r>
              <a:rPr lang="en-US" sz="2000" b="1" dirty="0">
                <a:solidFill>
                  <a:srgbClr val="336699"/>
                </a:solidFill>
                <a:latin typeface="Courier New" pitchFamily="49" charset="0"/>
              </a:rPr>
              <a:t>  String KOTA = “Bandung”;</a:t>
            </a:r>
          </a:p>
          <a:p>
            <a:endParaRPr lang="en-US" sz="2000" b="1" dirty="0">
              <a:solidFill>
                <a:srgbClr val="336699"/>
              </a:solidFill>
              <a:latin typeface="Courier New" pitchFamily="49" charset="0"/>
            </a:endParaRPr>
          </a:p>
          <a:p>
            <a:r>
              <a:rPr lang="en-US" sz="2000" b="1" dirty="0">
                <a:solidFill>
                  <a:srgbClr val="336699"/>
                </a:solidFill>
                <a:latin typeface="Courier New" pitchFamily="49" charset="0"/>
              </a:rPr>
              <a:t>  // </a:t>
            </a:r>
            <a:r>
              <a:rPr lang="en-US" sz="2000" b="1" dirty="0" err="1">
                <a:solidFill>
                  <a:srgbClr val="336699"/>
                </a:solidFill>
                <a:latin typeface="Courier New" pitchFamily="49" charset="0"/>
              </a:rPr>
              <a:t>Deklarasi</a:t>
            </a:r>
            <a:r>
              <a:rPr lang="en-US" sz="2000" b="1" dirty="0">
                <a:solidFill>
                  <a:srgbClr val="336699"/>
                </a:solidFill>
                <a:latin typeface="Courier New" pitchFamily="49" charset="0"/>
              </a:rPr>
              <a:t> method</a:t>
            </a:r>
          </a:p>
          <a:p>
            <a:r>
              <a:rPr lang="en-US" sz="2000" b="1" dirty="0">
                <a:solidFill>
                  <a:srgbClr val="336699"/>
                </a:solidFill>
                <a:latin typeface="Courier New" pitchFamily="49" charset="0"/>
              </a:rPr>
              <a:t>  void </a:t>
            </a:r>
            <a:r>
              <a:rPr lang="en-US" sz="2000" b="1" dirty="0" err="1">
                <a:solidFill>
                  <a:srgbClr val="336699"/>
                </a:solidFill>
                <a:latin typeface="Courier New" pitchFamily="49" charset="0"/>
              </a:rPr>
              <a:t>setNama</a:t>
            </a:r>
            <a:r>
              <a:rPr lang="en-US" sz="2000" b="1" dirty="0">
                <a:solidFill>
                  <a:srgbClr val="336699"/>
                </a:solidFill>
                <a:latin typeface="Courier New" pitchFamily="49" charset="0"/>
              </a:rPr>
              <a:t>(String n);</a:t>
            </a:r>
          </a:p>
          <a:p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99"/>
                </a:solidFill>
                <a:latin typeface="Courier New" pitchFamily="49" charset="0"/>
              </a:rPr>
              <a:t>void </a:t>
            </a:r>
            <a:r>
              <a:rPr lang="en-US" sz="2000" b="1" dirty="0" err="1">
                <a:solidFill>
                  <a:srgbClr val="336699"/>
                </a:solidFill>
                <a:latin typeface="Courier New" pitchFamily="49" charset="0"/>
              </a:rPr>
              <a:t>setAlamat</a:t>
            </a:r>
            <a:r>
              <a:rPr lang="en-US" sz="2000" b="1" dirty="0">
                <a:solidFill>
                  <a:srgbClr val="336699"/>
                </a:solidFill>
                <a:latin typeface="Courier New" pitchFamily="49" charset="0"/>
              </a:rPr>
              <a:t>(String a);</a:t>
            </a:r>
          </a:p>
          <a:p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99"/>
                </a:solidFill>
                <a:latin typeface="Courier New" pitchFamily="49" charset="0"/>
              </a:rPr>
              <a:t>String </a:t>
            </a:r>
            <a:r>
              <a:rPr lang="en-US" sz="2000" b="1" dirty="0" err="1">
                <a:solidFill>
                  <a:srgbClr val="336699"/>
                </a:solidFill>
                <a:latin typeface="Courier New" pitchFamily="49" charset="0"/>
              </a:rPr>
              <a:t>getNama</a:t>
            </a:r>
            <a:r>
              <a:rPr lang="en-US" sz="2000" b="1" dirty="0">
                <a:solidFill>
                  <a:srgbClr val="336699"/>
                </a:solidFill>
                <a:latin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99"/>
                </a:solidFill>
                <a:latin typeface="Courier New" pitchFamily="49" charset="0"/>
              </a:rPr>
              <a:t>String </a:t>
            </a:r>
            <a:r>
              <a:rPr lang="en-US" sz="2000" b="1" dirty="0" err="1">
                <a:solidFill>
                  <a:srgbClr val="336699"/>
                </a:solidFill>
                <a:latin typeface="Courier New" pitchFamily="49" charset="0"/>
              </a:rPr>
              <a:t>getAlamat</a:t>
            </a:r>
            <a:r>
              <a:rPr lang="en-US" sz="2000" b="1" dirty="0">
                <a:solidFill>
                  <a:srgbClr val="336699"/>
                </a:solidFill>
                <a:latin typeface="Courier New" pitchFamily="49" charset="0"/>
              </a:rPr>
              <a:t>();</a:t>
            </a:r>
          </a:p>
          <a:p>
            <a:r>
              <a:rPr lang="en-US" sz="2000" b="1" dirty="0">
                <a:solidFill>
                  <a:srgbClr val="336699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B1009-6874-4A58-AF1A-2B145C7B3A89}" type="slidenum">
              <a:rPr lang="en-US"/>
              <a:pPr/>
              <a:t>14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Interface </a:t>
            </a:r>
            <a:r>
              <a:rPr lang="en-US" sz="2400"/>
              <a:t>( lanjutan 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Dalam sebuah interface:</a:t>
            </a:r>
          </a:p>
          <a:p>
            <a:pPr lvl="1"/>
            <a:r>
              <a:rPr lang="en-US"/>
              <a:t>Semua konstanta (atribut) adalah </a:t>
            </a:r>
            <a:r>
              <a:rPr lang="en-US" b="1">
                <a:solidFill>
                  <a:srgbClr val="666699"/>
                </a:solidFill>
              </a:rPr>
              <a:t>public</a:t>
            </a:r>
            <a:r>
              <a:rPr lang="en-US"/>
              <a:t>, </a:t>
            </a:r>
            <a:r>
              <a:rPr lang="en-US" b="1">
                <a:solidFill>
                  <a:srgbClr val="666699"/>
                </a:solidFill>
              </a:rPr>
              <a:t>static</a:t>
            </a:r>
            <a:r>
              <a:rPr lang="en-US"/>
              <a:t> dan </a:t>
            </a:r>
            <a:r>
              <a:rPr lang="en-US" b="1">
                <a:solidFill>
                  <a:srgbClr val="666699"/>
                </a:solidFill>
              </a:rPr>
              <a:t>final</a:t>
            </a:r>
            <a:r>
              <a:rPr lang="en-US"/>
              <a:t>.</a:t>
            </a:r>
          </a:p>
          <a:p>
            <a:pPr lvl="1"/>
            <a:r>
              <a:rPr lang="en-US"/>
              <a:t>Semua method adalah </a:t>
            </a:r>
            <a:r>
              <a:rPr lang="en-US" b="1">
                <a:solidFill>
                  <a:srgbClr val="666699"/>
                </a:solidFill>
              </a:rPr>
              <a:t>abstract</a:t>
            </a:r>
            <a:r>
              <a:rPr lang="en-US" b="1">
                <a:solidFill>
                  <a:srgbClr val="0099CC"/>
                </a:solidFill>
              </a:rPr>
              <a:t> </a:t>
            </a:r>
            <a:r>
              <a:rPr lang="en-US"/>
              <a:t>dan </a:t>
            </a:r>
            <a:r>
              <a:rPr lang="en-US" b="1">
                <a:solidFill>
                  <a:srgbClr val="666699"/>
                </a:solidFill>
              </a:rPr>
              <a:t>public</a:t>
            </a:r>
            <a:r>
              <a:rPr lang="en-US"/>
              <a:t>.</a:t>
            </a:r>
          </a:p>
          <a:p>
            <a:pPr lvl="1"/>
            <a:r>
              <a:rPr lang="en-US"/>
              <a:t>Tidak boleh ada deklarasi konstruktor.</a:t>
            </a:r>
          </a:p>
          <a:p>
            <a:pPr>
              <a:spcBef>
                <a:spcPct val="50000"/>
              </a:spcBef>
            </a:pPr>
            <a:r>
              <a:rPr lang="en-US"/>
              <a:t>Interface digunakan untuk menyatakan </a:t>
            </a:r>
            <a:r>
              <a:rPr lang="en-US" b="1">
                <a:solidFill>
                  <a:srgbClr val="0099CC"/>
                </a:solidFill>
              </a:rPr>
              <a:t>spefisikasi fungsional </a:t>
            </a:r>
            <a:r>
              <a:rPr lang="en-US"/>
              <a:t>beberapa kelas secara umum.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77E1-AA5F-4290-ACA4-C1FEEFB25701}" type="slidenum">
              <a:rPr lang="en-US"/>
              <a:pPr/>
              <a:t>15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Interface </a:t>
            </a:r>
            <a:r>
              <a:rPr lang="en-US" sz="2400"/>
              <a:t>( lanjutan 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Sebuah kelas dapat menerima pewarisan dari beberapa interface (multiple inheritance).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436812" y="3048000"/>
            <a:ext cx="1219200" cy="1295400"/>
            <a:chOff x="576" y="1872"/>
            <a:chExt cx="768" cy="816"/>
          </a:xfrm>
        </p:grpSpPr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576" y="1872"/>
              <a:ext cx="768" cy="288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/>
                <a:t>Interface-1</a:t>
              </a:r>
            </a:p>
            <a:p>
              <a:pPr algn="ctr" eaLnBrk="1" hangingPunct="1"/>
              <a:r>
                <a:rPr lang="en-US" sz="1200"/>
                <a:t>&lt;&lt;interface&gt;&gt;</a:t>
              </a:r>
            </a:p>
          </p:txBody>
        </p:sp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>
              <a:off x="576" y="2160"/>
              <a:ext cx="768" cy="240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 eaLnBrk="1" hangingPunct="1"/>
              <a:endParaRPr lang="en-US" sz="1400"/>
            </a:p>
          </p:txBody>
        </p:sp>
        <p:sp>
          <p:nvSpPr>
            <p:cNvPr id="28679" name="Rectangle 7"/>
            <p:cNvSpPr>
              <a:spLocks noChangeArrowheads="1"/>
            </p:cNvSpPr>
            <p:nvPr/>
          </p:nvSpPr>
          <p:spPr bwMode="auto">
            <a:xfrm>
              <a:off x="576" y="2400"/>
              <a:ext cx="768" cy="288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 eaLnBrk="1" hangingPunct="1"/>
              <a:endParaRPr lang="en-US" sz="1200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646612" y="3048000"/>
            <a:ext cx="1219200" cy="1295400"/>
            <a:chOff x="1968" y="1872"/>
            <a:chExt cx="768" cy="816"/>
          </a:xfrm>
        </p:grpSpPr>
        <p:sp>
          <p:nvSpPr>
            <p:cNvPr id="28681" name="Rectangle 9"/>
            <p:cNvSpPr>
              <a:spLocks noChangeArrowheads="1"/>
            </p:cNvSpPr>
            <p:nvPr/>
          </p:nvSpPr>
          <p:spPr bwMode="auto">
            <a:xfrm>
              <a:off x="1968" y="1872"/>
              <a:ext cx="768" cy="288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/>
                <a:t>Interface-2</a:t>
              </a:r>
            </a:p>
            <a:p>
              <a:pPr algn="ctr" eaLnBrk="1" hangingPunct="1"/>
              <a:r>
                <a:rPr lang="en-US" sz="1200"/>
                <a:t>&lt;&lt;interface&gt;&gt;</a:t>
              </a:r>
            </a:p>
          </p:txBody>
        </p:sp>
        <p:sp>
          <p:nvSpPr>
            <p:cNvPr id="28682" name="Rectangle 10"/>
            <p:cNvSpPr>
              <a:spLocks noChangeArrowheads="1"/>
            </p:cNvSpPr>
            <p:nvPr/>
          </p:nvSpPr>
          <p:spPr bwMode="auto">
            <a:xfrm>
              <a:off x="1968" y="2160"/>
              <a:ext cx="768" cy="240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 eaLnBrk="1" hangingPunct="1"/>
              <a:endParaRPr lang="en-US" sz="1400"/>
            </a:p>
          </p:txBody>
        </p:sp>
        <p:sp>
          <p:nvSpPr>
            <p:cNvPr id="28683" name="Rectangle 11"/>
            <p:cNvSpPr>
              <a:spLocks noChangeArrowheads="1"/>
            </p:cNvSpPr>
            <p:nvPr/>
          </p:nvSpPr>
          <p:spPr bwMode="auto">
            <a:xfrm>
              <a:off x="1968" y="2400"/>
              <a:ext cx="768" cy="288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 eaLnBrk="1" hangingPunct="1"/>
              <a:endParaRPr lang="en-US" sz="1200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579812" y="4953000"/>
            <a:ext cx="1219200" cy="1143000"/>
            <a:chOff x="3936" y="3216"/>
            <a:chExt cx="768" cy="720"/>
          </a:xfrm>
        </p:grpSpPr>
        <p:sp>
          <p:nvSpPr>
            <p:cNvPr id="28685" name="Rectangle 13"/>
            <p:cNvSpPr>
              <a:spLocks noChangeArrowheads="1"/>
            </p:cNvSpPr>
            <p:nvPr/>
          </p:nvSpPr>
          <p:spPr bwMode="auto">
            <a:xfrm>
              <a:off x="3936" y="3216"/>
              <a:ext cx="768" cy="192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/>
                <a:t>Kelas</a:t>
              </a:r>
            </a:p>
          </p:txBody>
        </p:sp>
        <p:sp>
          <p:nvSpPr>
            <p:cNvPr id="28686" name="Rectangle 14"/>
            <p:cNvSpPr>
              <a:spLocks noChangeArrowheads="1"/>
            </p:cNvSpPr>
            <p:nvPr/>
          </p:nvSpPr>
          <p:spPr bwMode="auto">
            <a:xfrm>
              <a:off x="3936" y="3408"/>
              <a:ext cx="768" cy="240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 eaLnBrk="1" hangingPunct="1"/>
              <a:endParaRPr lang="en-US" sz="1400"/>
            </a:p>
          </p:txBody>
        </p:sp>
        <p:sp>
          <p:nvSpPr>
            <p:cNvPr id="28687" name="Rectangle 15"/>
            <p:cNvSpPr>
              <a:spLocks noChangeArrowheads="1"/>
            </p:cNvSpPr>
            <p:nvPr/>
          </p:nvSpPr>
          <p:spPr bwMode="auto">
            <a:xfrm>
              <a:off x="3936" y="3648"/>
              <a:ext cx="768" cy="288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 eaLnBrk="1" hangingPunct="1"/>
              <a:endParaRPr lang="en-US" sz="1200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122612" y="4343400"/>
            <a:ext cx="730250" cy="603250"/>
            <a:chOff x="3648" y="2832"/>
            <a:chExt cx="460" cy="380"/>
          </a:xfrm>
        </p:grpSpPr>
        <p:sp>
          <p:nvSpPr>
            <p:cNvPr id="28689" name="AutoShape 17"/>
            <p:cNvSpPr>
              <a:spLocks noChangeArrowheads="1"/>
            </p:cNvSpPr>
            <p:nvPr/>
          </p:nvSpPr>
          <p:spPr bwMode="auto">
            <a:xfrm rot="18900000">
              <a:off x="3648" y="2832"/>
              <a:ext cx="96" cy="96"/>
            </a:xfrm>
            <a:prstGeom prst="triangle">
              <a:avLst>
                <a:gd name="adj" fmla="val 50000"/>
              </a:avLst>
            </a:prstGeom>
            <a:noFill/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0" name="Freeform 18"/>
            <p:cNvSpPr>
              <a:spLocks/>
            </p:cNvSpPr>
            <p:nvPr/>
          </p:nvSpPr>
          <p:spPr bwMode="auto">
            <a:xfrm>
              <a:off x="3724" y="2912"/>
              <a:ext cx="384" cy="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300"/>
                </a:cxn>
              </a:cxnLst>
              <a:rect l="0" t="0" r="r" b="b"/>
              <a:pathLst>
                <a:path w="384" h="300">
                  <a:moveTo>
                    <a:pt x="0" y="0"/>
                  </a:moveTo>
                  <a:lnTo>
                    <a:pt x="384" y="300"/>
                  </a:lnTo>
                </a:path>
              </a:pathLst>
            </a:custGeom>
            <a:noFill/>
            <a:ln w="15875">
              <a:solidFill>
                <a:srgbClr val="9966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4532312" y="4343400"/>
            <a:ext cx="647700" cy="609600"/>
            <a:chOff x="4536" y="2832"/>
            <a:chExt cx="408" cy="384"/>
          </a:xfrm>
        </p:grpSpPr>
        <p:sp>
          <p:nvSpPr>
            <p:cNvPr id="28692" name="AutoShape 20"/>
            <p:cNvSpPr>
              <a:spLocks noChangeArrowheads="1"/>
            </p:cNvSpPr>
            <p:nvPr/>
          </p:nvSpPr>
          <p:spPr bwMode="auto">
            <a:xfrm rot="2700000">
              <a:off x="4848" y="2832"/>
              <a:ext cx="96" cy="96"/>
            </a:xfrm>
            <a:prstGeom prst="triangle">
              <a:avLst>
                <a:gd name="adj" fmla="val 50000"/>
              </a:avLst>
            </a:prstGeom>
            <a:noFill/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3" name="Freeform 21"/>
            <p:cNvSpPr>
              <a:spLocks/>
            </p:cNvSpPr>
            <p:nvPr/>
          </p:nvSpPr>
          <p:spPr bwMode="auto">
            <a:xfrm>
              <a:off x="4536" y="2912"/>
              <a:ext cx="328" cy="304"/>
            </a:xfrm>
            <a:custGeom>
              <a:avLst/>
              <a:gdLst/>
              <a:ahLst/>
              <a:cxnLst>
                <a:cxn ang="0">
                  <a:pos x="328" y="0"/>
                </a:cxn>
                <a:cxn ang="0">
                  <a:pos x="0" y="304"/>
                </a:cxn>
              </a:cxnLst>
              <a:rect l="0" t="0" r="r" b="b"/>
              <a:pathLst>
                <a:path w="328" h="304">
                  <a:moveTo>
                    <a:pt x="328" y="0"/>
                  </a:moveTo>
                  <a:lnTo>
                    <a:pt x="0" y="304"/>
                  </a:lnTo>
                </a:path>
              </a:pathLst>
            </a:custGeom>
            <a:noFill/>
            <a:ln w="15875">
              <a:solidFill>
                <a:srgbClr val="9966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6246812" y="2971801"/>
            <a:ext cx="40386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class Kelas implements Interface1, Interface2 {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  // Atribut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  // Metdod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A5EB5-E886-4217-A2C3-17329CD47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Class vs Interface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B7EF377-6151-47F9-8A17-1EE62A1059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448858"/>
              </p:ext>
            </p:extLst>
          </p:nvPr>
        </p:nvGraphicFramePr>
        <p:xfrm>
          <a:off x="303212" y="1828800"/>
          <a:ext cx="11582400" cy="3845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0236">
                  <a:extLst>
                    <a:ext uri="{9D8B030D-6E8A-4147-A177-3AD203B41FA5}">
                      <a16:colId xmlns:a16="http://schemas.microsoft.com/office/drawing/2014/main" val="1679990614"/>
                    </a:ext>
                  </a:extLst>
                </a:gridCol>
                <a:gridCol w="4841082">
                  <a:extLst>
                    <a:ext uri="{9D8B030D-6E8A-4147-A177-3AD203B41FA5}">
                      <a16:colId xmlns:a16="http://schemas.microsoft.com/office/drawing/2014/main" val="3168475607"/>
                    </a:ext>
                  </a:extLst>
                </a:gridCol>
                <a:gridCol w="4841082">
                  <a:extLst>
                    <a:ext uri="{9D8B030D-6E8A-4147-A177-3AD203B41FA5}">
                      <a16:colId xmlns:a16="http://schemas.microsoft.com/office/drawing/2014/main" val="1721541262"/>
                    </a:ext>
                  </a:extLst>
                </a:gridCol>
              </a:tblGrid>
              <a:tr h="142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Abstract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Interface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50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dapat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memiliki</a:t>
                      </a:r>
                      <a:r>
                        <a:rPr lang="en-GB" dirty="0"/>
                        <a:t> </a:t>
                      </a:r>
                      <a:r>
                        <a:rPr lang="en-GB" i="1" dirty="0"/>
                        <a:t>method body </a:t>
                      </a:r>
                      <a:r>
                        <a:rPr lang="en-GB" i="1" dirty="0" err="1"/>
                        <a:t>untuk</a:t>
                      </a:r>
                      <a:r>
                        <a:rPr lang="en-GB" i="1" dirty="0"/>
                        <a:t> method non-abstract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tidak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memiliki</a:t>
                      </a:r>
                      <a:r>
                        <a:rPr lang="en-GB" dirty="0"/>
                        <a:t> method </a:t>
                      </a:r>
                      <a:r>
                        <a:rPr lang="en-GB" i="1" dirty="0"/>
                        <a:t>body</a:t>
                      </a:r>
                      <a:r>
                        <a:rPr lang="en-GB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078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variabel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Pendeklarasian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bebas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sesuai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kebutuhan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Constant </a:t>
                      </a:r>
                      <a:r>
                        <a:rPr lang="en-US" dirty="0" err="1"/>
                        <a:t>variabel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320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Turunan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1" dirty="0" err="1"/>
                        <a:t>Dapat</a:t>
                      </a:r>
                      <a:r>
                        <a:rPr lang="en-GB" i="1" dirty="0"/>
                        <a:t> </a:t>
                      </a:r>
                      <a:r>
                        <a:rPr lang="en-GB" i="0" dirty="0" err="1"/>
                        <a:t>diturunkan</a:t>
                      </a:r>
                      <a:r>
                        <a:rPr lang="en-GB" i="0" dirty="0"/>
                        <a:t> </a:t>
                      </a:r>
                      <a:r>
                        <a:rPr lang="en-GB" i="0" dirty="0" err="1"/>
                        <a:t>dari</a:t>
                      </a:r>
                      <a:r>
                        <a:rPr lang="en-GB" i="0" dirty="0"/>
                        <a:t> </a:t>
                      </a:r>
                      <a:r>
                        <a:rPr lang="en-GB" i="1" dirty="0"/>
                        <a:t>abstract class/</a:t>
                      </a:r>
                      <a:r>
                        <a:rPr lang="en-GB" i="1" dirty="0" err="1"/>
                        <a:t>inteface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 err="1"/>
                        <a:t>Tidak</a:t>
                      </a:r>
                      <a:r>
                        <a:rPr lang="en-GB" i="0" dirty="0"/>
                        <a:t> </a:t>
                      </a:r>
                      <a:r>
                        <a:rPr lang="en-GB" i="0" dirty="0" err="1"/>
                        <a:t>memiliki</a:t>
                      </a:r>
                      <a:r>
                        <a:rPr lang="en-GB" i="0" dirty="0"/>
                        <a:t> </a:t>
                      </a:r>
                      <a:r>
                        <a:rPr lang="en-GB" i="1" dirty="0"/>
                        <a:t>parent class</a:t>
                      </a:r>
                      <a:r>
                        <a:rPr lang="en-GB" i="0" dirty="0"/>
                        <a:t>, </a:t>
                      </a:r>
                      <a:r>
                        <a:rPr lang="en-GB" i="0" dirty="0" err="1"/>
                        <a:t>namun</a:t>
                      </a:r>
                      <a:r>
                        <a:rPr lang="en-GB" i="0" dirty="0"/>
                        <a:t> </a:t>
                      </a:r>
                      <a:r>
                        <a:rPr lang="en-GB" i="0" dirty="0" err="1"/>
                        <a:t>dapat</a:t>
                      </a:r>
                      <a:r>
                        <a:rPr lang="en-GB" i="0" dirty="0"/>
                        <a:t> </a:t>
                      </a:r>
                      <a:r>
                        <a:rPr lang="en-GB" i="0" dirty="0" err="1"/>
                        <a:t>diturunkan</a:t>
                      </a:r>
                      <a:r>
                        <a:rPr lang="en-GB" i="0" dirty="0"/>
                        <a:t> </a:t>
                      </a:r>
                      <a:r>
                        <a:rPr lang="en-GB" i="0" dirty="0" err="1"/>
                        <a:t>dari</a:t>
                      </a:r>
                      <a:r>
                        <a:rPr lang="en-GB" i="0" dirty="0"/>
                        <a:t> interface lain</a:t>
                      </a:r>
                      <a:endParaRPr lang="en-US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825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Multiple inheritance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1" dirty="0"/>
                        <a:t>Single inheritance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Dapat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diturunkan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dari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beberapa</a:t>
                      </a:r>
                      <a:r>
                        <a:rPr lang="en-US" dirty="0"/>
                        <a:t> interface lain </a:t>
                      </a:r>
                      <a:r>
                        <a:rPr lang="en-US" dirty="0" err="1"/>
                        <a:t>secara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bersamaan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041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 Overriding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/>
                        <a:t>Method abstract </a:t>
                      </a:r>
                      <a:r>
                        <a:rPr lang="en-GB" dirty="0" err="1"/>
                        <a:t>harus</a:t>
                      </a:r>
                      <a:r>
                        <a:rPr lang="en-GB" dirty="0"/>
                        <a:t> di-override pada </a:t>
                      </a:r>
                      <a:r>
                        <a:rPr lang="en-GB" dirty="0" err="1"/>
                        <a:t>kelas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turunan</a:t>
                      </a:r>
                      <a:r>
                        <a:rPr lang="en-GB" dirty="0"/>
                        <a:t> non-abstract.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/>
                        <a:t>Method non-abstract </a:t>
                      </a:r>
                      <a:r>
                        <a:rPr lang="en-GB" dirty="0" err="1"/>
                        <a:t>tidak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wajib</a:t>
                      </a:r>
                      <a:r>
                        <a:rPr lang="en-GB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Seluruh</a:t>
                      </a:r>
                      <a:r>
                        <a:rPr lang="en-GB" dirty="0"/>
                        <a:t> method yang </a:t>
                      </a:r>
                      <a:r>
                        <a:rPr lang="en-GB" dirty="0" err="1"/>
                        <a:t>dideklarasikan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adalah</a:t>
                      </a:r>
                      <a:r>
                        <a:rPr lang="en-GB" dirty="0"/>
                        <a:t> abstract, </a:t>
                      </a:r>
                      <a:r>
                        <a:rPr lang="en-GB" dirty="0" err="1"/>
                        <a:t>harus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diimplementasikan</a:t>
                      </a:r>
                      <a:r>
                        <a:rPr lang="en-GB" dirty="0"/>
                        <a:t> pada </a:t>
                      </a:r>
                      <a:r>
                        <a:rPr lang="en-GB" dirty="0" err="1"/>
                        <a:t>kelas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turunan</a:t>
                      </a:r>
                      <a:r>
                        <a:rPr lang="en-GB" dirty="0"/>
                        <a:t>-non-abstract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418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12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2501" y="2819400"/>
            <a:ext cx="10363826" cy="14995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/>
              <a:t>any question?</a:t>
            </a:r>
            <a:endParaRPr lang="en-US" sz="6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6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664DE-DDBA-4AFB-BCEB-D0A647441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BF320-54F4-466B-9211-CE0E53872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b="1" dirty="0" err="1">
                <a:solidFill>
                  <a:srgbClr val="0099CC"/>
                </a:solidFill>
              </a:rPr>
              <a:t>mewariskan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dan method (non-private)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lain</a:t>
            </a:r>
          </a:p>
        </p:txBody>
      </p:sp>
      <p:pic>
        <p:nvPicPr>
          <p:cNvPr id="4" name="Picture 13">
            <a:extLst>
              <a:ext uri="{FF2B5EF4-FFF2-40B4-BE49-F238E27FC236}">
                <a16:creationId xmlns:a16="http://schemas.microsoft.com/office/drawing/2014/main" id="{3A31BE6B-C028-4ECE-AA60-8B5D41885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6212" y="3329610"/>
            <a:ext cx="5630863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AutoShape 6">
            <a:extLst>
              <a:ext uri="{FF2B5EF4-FFF2-40B4-BE49-F238E27FC236}">
                <a16:creationId xmlns:a16="http://schemas.microsoft.com/office/drawing/2014/main" id="{FEB6B0C4-F5CB-44F6-A4D9-3CA3EEEA2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8211" y="5387009"/>
            <a:ext cx="2057400" cy="762000"/>
          </a:xfrm>
          <a:prstGeom prst="wedgeRectCallout">
            <a:avLst>
              <a:gd name="adj1" fmla="val 94444"/>
              <a:gd name="adj2" fmla="val -215000"/>
            </a:avLst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400" dirty="0" err="1"/>
              <a:t>Atribut</a:t>
            </a:r>
            <a:r>
              <a:rPr lang="en-US" sz="1400" dirty="0"/>
              <a:t> </a:t>
            </a:r>
            <a:r>
              <a:rPr lang="en-US" sz="1400" b="1" dirty="0" err="1">
                <a:solidFill>
                  <a:srgbClr val="CC3300"/>
                </a:solidFill>
              </a:rPr>
              <a:t>panjang</a:t>
            </a:r>
            <a:r>
              <a:rPr lang="en-US" sz="1400" dirty="0">
                <a:solidFill>
                  <a:srgbClr val="CC3300"/>
                </a:solidFill>
              </a:rPr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b="1" dirty="0" err="1">
                <a:solidFill>
                  <a:srgbClr val="CC3300"/>
                </a:solidFill>
              </a:rPr>
              <a:t>lebar</a:t>
            </a:r>
            <a:r>
              <a:rPr lang="en-US" sz="1400" dirty="0">
                <a:solidFill>
                  <a:srgbClr val="CC3300"/>
                </a:solidFill>
              </a:rPr>
              <a:t> </a:t>
            </a:r>
            <a:r>
              <a:rPr lang="en-US" sz="1400" dirty="0" err="1"/>
              <a:t>dikenali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kelas</a:t>
            </a:r>
            <a:r>
              <a:rPr lang="en-US" sz="1400" dirty="0"/>
              <a:t> </a:t>
            </a:r>
            <a:r>
              <a:rPr lang="en-US" sz="1400" dirty="0" err="1"/>
              <a:t>Balok</a:t>
            </a:r>
            <a:endParaRPr lang="en-US" sz="1400" dirty="0"/>
          </a:p>
        </p:txBody>
      </p:sp>
      <p:sp>
        <p:nvSpPr>
          <p:cNvPr id="6" name="AutoShape 7">
            <a:extLst>
              <a:ext uri="{FF2B5EF4-FFF2-40B4-BE49-F238E27FC236}">
                <a16:creationId xmlns:a16="http://schemas.microsoft.com/office/drawing/2014/main" id="{DE6A15BE-A85E-417C-A38B-ECA352A3E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8611" y="5387009"/>
            <a:ext cx="2667000" cy="762000"/>
          </a:xfrm>
          <a:prstGeom prst="wedgeRectCallout">
            <a:avLst>
              <a:gd name="adj1" fmla="val -42144"/>
              <a:gd name="adj2" fmla="val -95000"/>
            </a:avLst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400" dirty="0"/>
              <a:t>Method </a:t>
            </a:r>
            <a:r>
              <a:rPr lang="en-US" sz="1400" b="1" dirty="0" err="1">
                <a:solidFill>
                  <a:srgbClr val="CC3300"/>
                </a:solidFill>
              </a:rPr>
              <a:t>setPanjang</a:t>
            </a:r>
            <a:r>
              <a:rPr lang="en-US" sz="1400" b="1" dirty="0">
                <a:solidFill>
                  <a:srgbClr val="CC3300"/>
                </a:solidFill>
              </a:rPr>
              <a:t>()</a:t>
            </a:r>
            <a:r>
              <a:rPr lang="en-US" sz="1400" dirty="0"/>
              <a:t>, </a:t>
            </a:r>
            <a:r>
              <a:rPr lang="en-US" sz="1400" b="1" dirty="0" err="1">
                <a:solidFill>
                  <a:srgbClr val="CC3300"/>
                </a:solidFill>
              </a:rPr>
              <a:t>setLebar</a:t>
            </a:r>
            <a:r>
              <a:rPr lang="en-US" sz="1400" b="1" dirty="0">
                <a:solidFill>
                  <a:srgbClr val="CC3300"/>
                </a:solidFill>
              </a:rPr>
              <a:t>()</a:t>
            </a:r>
            <a:r>
              <a:rPr lang="en-US" sz="1400" dirty="0"/>
              <a:t> dan </a:t>
            </a:r>
            <a:r>
              <a:rPr lang="en-US" sz="1400" b="1" dirty="0">
                <a:solidFill>
                  <a:srgbClr val="CC3300"/>
                </a:solidFill>
              </a:rPr>
              <a:t>Luas() </a:t>
            </a:r>
            <a:r>
              <a:rPr lang="en-US" sz="1400" dirty="0" err="1"/>
              <a:t>dikenali</a:t>
            </a:r>
            <a:r>
              <a:rPr lang="en-US" sz="1400" dirty="0"/>
              <a:t> oleh </a:t>
            </a:r>
            <a:r>
              <a:rPr lang="en-US" sz="1400" dirty="0" err="1"/>
              <a:t>kelas</a:t>
            </a:r>
            <a:r>
              <a:rPr lang="en-US" sz="1400" dirty="0"/>
              <a:t> </a:t>
            </a:r>
            <a:r>
              <a:rPr lang="en-US" sz="1400" dirty="0" err="1"/>
              <a:t>Balok</a:t>
            </a:r>
            <a:endParaRPr lang="en-US" sz="1400" dirty="0"/>
          </a:p>
        </p:txBody>
      </p:sp>
      <p:pic>
        <p:nvPicPr>
          <p:cNvPr id="7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E259EC9E-70A2-4497-8130-D2DC1A5D5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31812" y="3329610"/>
            <a:ext cx="3999632" cy="23621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5676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617CD-A15F-40E6-B740-3D51E8FBD350}" type="slidenum">
              <a:rPr lang="en-US"/>
              <a:pPr/>
              <a:t>3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Kapan Pewarisan 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atribut</a:t>
            </a:r>
            <a:r>
              <a:rPr lang="en-US" sz="2800" dirty="0"/>
              <a:t> dan method yang </a:t>
            </a:r>
            <a:r>
              <a:rPr lang="en-US" sz="2800" dirty="0" err="1"/>
              <a:t>sama</a:t>
            </a:r>
            <a:r>
              <a:rPr lang="en-US" sz="2800" dirty="0"/>
              <a:t> yang </a:t>
            </a:r>
            <a:r>
              <a:rPr lang="en-US" sz="2800" dirty="0" err="1"/>
              <a:t>digunakan</a:t>
            </a:r>
            <a:r>
              <a:rPr lang="en-US" sz="2800" dirty="0"/>
              <a:t> oleh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kelas</a:t>
            </a:r>
            <a:r>
              <a:rPr lang="en-US" sz="2800" dirty="0"/>
              <a:t> </a:t>
            </a:r>
            <a:r>
              <a:rPr lang="en-US" sz="2800" dirty="0" err="1"/>
              <a:t>berbeda</a:t>
            </a:r>
            <a:r>
              <a:rPr lang="en-US" sz="2800" dirty="0"/>
              <a:t> (</a:t>
            </a:r>
            <a:r>
              <a:rPr lang="sv-SE" sz="2800" dirty="0"/>
              <a:t>reduksi penulisan kode)</a:t>
            </a:r>
            <a:r>
              <a:rPr lang="en-US" sz="2800" dirty="0"/>
              <a:t>.</a:t>
            </a:r>
          </a:p>
          <a:p>
            <a:pPr>
              <a:spcBef>
                <a:spcPct val="50000"/>
              </a:spcBef>
            </a:pP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kelas</a:t>
            </a:r>
            <a:r>
              <a:rPr lang="en-US" sz="2800" dirty="0"/>
              <a:t> yang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pernah</a:t>
            </a:r>
            <a:r>
              <a:rPr lang="en-US" sz="2800" dirty="0"/>
              <a:t> </a:t>
            </a:r>
            <a:r>
              <a:rPr lang="en-US" sz="2800" dirty="0" err="1"/>
              <a:t>dibuat</a:t>
            </a:r>
            <a:r>
              <a:rPr lang="en-US" sz="2800" dirty="0"/>
              <a:t> yang </a:t>
            </a:r>
            <a:r>
              <a:rPr lang="en-US" sz="2800" dirty="0" err="1"/>
              <a:t>dibutuhkan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aplikasi</a:t>
            </a:r>
            <a:r>
              <a:rPr lang="en-US" sz="2800" dirty="0"/>
              <a:t> (</a:t>
            </a:r>
            <a:r>
              <a:rPr lang="en-US" sz="2800" i="1" dirty="0"/>
              <a:t>reusability</a:t>
            </a:r>
            <a:r>
              <a:rPr lang="en-US" sz="2800" dirty="0"/>
              <a:t>).</a:t>
            </a:r>
          </a:p>
          <a:p>
            <a:pPr>
              <a:spcBef>
                <a:spcPct val="50000"/>
              </a:spcBef>
            </a:pP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kebutuhan</a:t>
            </a:r>
            <a:r>
              <a:rPr lang="en-US" sz="2800" dirty="0"/>
              <a:t> </a:t>
            </a:r>
            <a:r>
              <a:rPr lang="en-US" sz="2800" dirty="0" err="1"/>
              <a:t>fungsional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i="1" dirty="0"/>
              <a:t>feature</a:t>
            </a:r>
            <a:r>
              <a:rPr lang="en-US" sz="2800" dirty="0"/>
              <a:t> </a:t>
            </a:r>
            <a:r>
              <a:rPr lang="en-US" sz="2800" dirty="0" err="1"/>
              <a:t>aplikasi</a:t>
            </a:r>
            <a:r>
              <a:rPr lang="en-US" sz="2800" dirty="0"/>
              <a:t> </a:t>
            </a:r>
            <a:r>
              <a:rPr lang="en-US" sz="2800" dirty="0" err="1"/>
              <a:t>dimana</a:t>
            </a:r>
            <a:r>
              <a:rPr lang="en-US" sz="2800" dirty="0"/>
              <a:t> </a:t>
            </a:r>
            <a:r>
              <a:rPr lang="en-US" sz="2800" dirty="0" err="1"/>
              <a:t>sebagian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seluruh</a:t>
            </a:r>
            <a:r>
              <a:rPr lang="en-US" sz="2800" dirty="0"/>
              <a:t> </a:t>
            </a: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tercakup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kelas</a:t>
            </a:r>
            <a:r>
              <a:rPr lang="en-US" sz="2800" dirty="0"/>
              <a:t> yang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(</a:t>
            </a:r>
            <a:r>
              <a:rPr lang="en-US" sz="2800" i="1" dirty="0"/>
              <a:t>extend</a:t>
            </a:r>
            <a:r>
              <a:rPr lang="en-US" sz="2800" dirty="0"/>
              <a:t>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3F7D0-89D3-4CB0-8390-FBCE0695A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C7742-4C6B-462A-B47E-57054E9DF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/>
              <a:t>Parents	: </a:t>
            </a:r>
            <a:r>
              <a:rPr lang="en-US" b="1" dirty="0" err="1">
                <a:solidFill>
                  <a:srgbClr val="0099CC"/>
                </a:solidFill>
              </a:rPr>
              <a:t>kelas</a:t>
            </a:r>
            <a:r>
              <a:rPr lang="en-US" b="1" dirty="0">
                <a:solidFill>
                  <a:srgbClr val="0099CC"/>
                </a:solidFill>
              </a:rPr>
              <a:t> </a:t>
            </a:r>
            <a:r>
              <a:rPr lang="en-US" b="1" dirty="0" err="1">
                <a:solidFill>
                  <a:srgbClr val="0099CC"/>
                </a:solidFill>
              </a:rPr>
              <a:t>induk</a:t>
            </a:r>
            <a:r>
              <a:rPr lang="en-US" dirty="0"/>
              <a:t>, </a:t>
            </a:r>
            <a:r>
              <a:rPr lang="en-US" b="1" i="1" dirty="0">
                <a:solidFill>
                  <a:srgbClr val="0099CC"/>
                </a:solidFill>
              </a:rPr>
              <a:t>super class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b="1" i="1" dirty="0">
                <a:solidFill>
                  <a:srgbClr val="0099CC"/>
                </a:solidFill>
              </a:rPr>
              <a:t>base class</a:t>
            </a:r>
            <a:r>
              <a:rPr lang="en-US" dirty="0"/>
              <a:t>.</a:t>
            </a:r>
          </a:p>
          <a:p>
            <a:pPr>
              <a:spcBef>
                <a:spcPct val="50000"/>
              </a:spcBef>
            </a:pPr>
            <a:r>
              <a:rPr lang="en-US" dirty="0"/>
              <a:t>Child	: </a:t>
            </a:r>
            <a:r>
              <a:rPr lang="en-US" b="1" dirty="0" err="1">
                <a:solidFill>
                  <a:srgbClr val="0099CC"/>
                </a:solidFill>
              </a:rPr>
              <a:t>kelas</a:t>
            </a:r>
            <a:r>
              <a:rPr lang="en-US" b="1" dirty="0">
                <a:solidFill>
                  <a:srgbClr val="0099CC"/>
                </a:solidFill>
              </a:rPr>
              <a:t> </a:t>
            </a:r>
            <a:r>
              <a:rPr lang="en-US" b="1" dirty="0" err="1">
                <a:solidFill>
                  <a:srgbClr val="0099CC"/>
                </a:solidFill>
              </a:rPr>
              <a:t>anak</a:t>
            </a:r>
            <a:r>
              <a:rPr lang="en-US" dirty="0"/>
              <a:t>, </a:t>
            </a:r>
            <a:r>
              <a:rPr lang="en-US" b="1" dirty="0" err="1">
                <a:solidFill>
                  <a:srgbClr val="0099CC"/>
                </a:solidFill>
              </a:rPr>
              <a:t>kelas</a:t>
            </a:r>
            <a:r>
              <a:rPr lang="en-US" b="1" dirty="0">
                <a:solidFill>
                  <a:srgbClr val="0099CC"/>
                </a:solidFill>
              </a:rPr>
              <a:t> </a:t>
            </a:r>
            <a:r>
              <a:rPr lang="en-US" b="1" dirty="0" err="1">
                <a:solidFill>
                  <a:srgbClr val="0099CC"/>
                </a:solidFill>
              </a:rPr>
              <a:t>turunan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b="1" i="1" dirty="0">
                <a:solidFill>
                  <a:srgbClr val="0099CC"/>
                </a:solidFill>
              </a:rPr>
              <a:t>subclass</a:t>
            </a:r>
            <a:r>
              <a:rPr lang="en-US" dirty="0"/>
              <a:t>.</a:t>
            </a:r>
          </a:p>
          <a:p>
            <a:pPr>
              <a:spcBef>
                <a:spcPct val="50000"/>
              </a:spcBef>
            </a:pP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b="1" i="1" dirty="0">
                <a:solidFill>
                  <a:srgbClr val="0099CC"/>
                </a:solidFill>
              </a:rPr>
              <a:t>generalization-specialization</a:t>
            </a:r>
            <a:r>
              <a:rPr lang="en-US" i="1" dirty="0"/>
              <a:t> </a:t>
            </a:r>
            <a:r>
              <a:rPr lang="en-US" dirty="0" err="1"/>
              <a:t>atau</a:t>
            </a:r>
            <a:r>
              <a:rPr lang="en-US" dirty="0"/>
              <a:t> “</a:t>
            </a:r>
            <a:r>
              <a:rPr lang="en-US" b="1" dirty="0">
                <a:solidFill>
                  <a:srgbClr val="0099CC"/>
                </a:solidFill>
              </a:rPr>
              <a:t>is-a</a:t>
            </a:r>
            <a:r>
              <a:rPr lang="en-US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26513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8012" y="289339"/>
            <a:ext cx="8229600" cy="1143000"/>
          </a:xfrm>
        </p:spPr>
        <p:txBody>
          <a:bodyPr/>
          <a:lstStyle/>
          <a:p>
            <a:r>
              <a:rPr lang="en-US" dirty="0" err="1"/>
              <a:t>Bentuk-bentuk</a:t>
            </a:r>
            <a:r>
              <a:rPr lang="en-US" dirty="0"/>
              <a:t> </a:t>
            </a:r>
            <a:r>
              <a:rPr lang="en-US" dirty="0" err="1"/>
              <a:t>Pewarisan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612" y="1784350"/>
            <a:ext cx="4191000" cy="4845050"/>
          </a:xfrm>
        </p:spPr>
        <p:txBody>
          <a:bodyPr/>
          <a:lstStyle/>
          <a:p>
            <a:r>
              <a:rPr lang="en-US" dirty="0" err="1"/>
              <a:t>Pewarisan</a:t>
            </a:r>
            <a:r>
              <a:rPr lang="en-US" dirty="0"/>
              <a:t> Tunggal (</a:t>
            </a:r>
            <a:r>
              <a:rPr lang="en-US" i="1" dirty="0"/>
              <a:t>Single Inheritance</a:t>
            </a:r>
            <a:r>
              <a:rPr lang="en-US" dirty="0"/>
              <a:t>)</a:t>
            </a:r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pewarisan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 err="1">
                <a:solidFill>
                  <a:srgbClr val="0099CC"/>
                </a:solidFill>
              </a:rPr>
              <a:t>satu</a:t>
            </a:r>
            <a:r>
              <a:rPr lang="en-US" b="1" dirty="0">
                <a:solidFill>
                  <a:srgbClr val="0099CC"/>
                </a:solidFill>
              </a:rPr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induk</a:t>
            </a:r>
            <a:r>
              <a:rPr lang="en-US" dirty="0"/>
              <a:t>.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en-US" dirty="0" err="1"/>
              <a:t>Pewarisan</a:t>
            </a:r>
            <a:r>
              <a:rPr lang="en-US" dirty="0"/>
              <a:t> </a:t>
            </a:r>
            <a:r>
              <a:rPr lang="en-US" dirty="0" err="1"/>
              <a:t>Majemuk</a:t>
            </a:r>
            <a:r>
              <a:rPr lang="en-US" dirty="0"/>
              <a:t> (</a:t>
            </a:r>
            <a:r>
              <a:rPr lang="en-US" i="1" dirty="0"/>
              <a:t>Multiple Inheritance</a:t>
            </a:r>
            <a:r>
              <a:rPr lang="en-US" dirty="0"/>
              <a:t>)</a:t>
            </a:r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pewarisan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 err="1">
                <a:solidFill>
                  <a:srgbClr val="0099CC"/>
                </a:solidFill>
              </a:rPr>
              <a:t>beberapa</a:t>
            </a:r>
            <a:r>
              <a:rPr lang="en-US" b="1" dirty="0">
                <a:solidFill>
                  <a:srgbClr val="0099CC"/>
                </a:solidFill>
              </a:rPr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induk</a:t>
            </a:r>
            <a:r>
              <a:rPr lang="en-US" dirty="0"/>
              <a:t>.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6627812" y="1600200"/>
            <a:ext cx="1219200" cy="1143000"/>
            <a:chOff x="3264" y="912"/>
            <a:chExt cx="768" cy="720"/>
          </a:xfrm>
        </p:grpSpPr>
        <p:sp>
          <p:nvSpPr>
            <p:cNvPr id="12292" name="Rectangle 4"/>
            <p:cNvSpPr>
              <a:spLocks noChangeArrowheads="1"/>
            </p:cNvSpPr>
            <p:nvPr/>
          </p:nvSpPr>
          <p:spPr bwMode="auto">
            <a:xfrm>
              <a:off x="3264" y="912"/>
              <a:ext cx="768" cy="192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/>
                <a:t>Kelas Induk</a:t>
              </a:r>
            </a:p>
          </p:txBody>
        </p:sp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3264" y="1104"/>
              <a:ext cx="768" cy="240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 eaLnBrk="1" hangingPunct="1"/>
              <a:endParaRPr lang="en-US" sz="1400"/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3264" y="1344"/>
              <a:ext cx="768" cy="288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 eaLnBrk="1" hangingPunct="1"/>
              <a:endParaRPr lang="en-US" sz="1200"/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8837612" y="1600200"/>
            <a:ext cx="1219200" cy="1143000"/>
            <a:chOff x="4656" y="912"/>
            <a:chExt cx="768" cy="720"/>
          </a:xfrm>
        </p:grpSpPr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4656" y="912"/>
              <a:ext cx="768" cy="192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/>
                <a:t>Kelas Anak</a:t>
              </a:r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4656" y="1104"/>
              <a:ext cx="768" cy="240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 eaLnBrk="1" hangingPunct="1"/>
              <a:endParaRPr lang="en-US" sz="1400"/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4656" y="1344"/>
              <a:ext cx="768" cy="288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 eaLnBrk="1" hangingPunct="1"/>
              <a:endParaRPr lang="en-US" sz="1200"/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6627812" y="3505200"/>
            <a:ext cx="1219200" cy="1143000"/>
            <a:chOff x="3216" y="2112"/>
            <a:chExt cx="768" cy="720"/>
          </a:xfrm>
        </p:grpSpPr>
        <p:sp>
          <p:nvSpPr>
            <p:cNvPr id="12307" name="Rectangle 19"/>
            <p:cNvSpPr>
              <a:spLocks noChangeArrowheads="1"/>
            </p:cNvSpPr>
            <p:nvPr/>
          </p:nvSpPr>
          <p:spPr bwMode="auto">
            <a:xfrm>
              <a:off x="3216" y="2112"/>
              <a:ext cx="768" cy="192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/>
                <a:t>Kelas Induk-1</a:t>
              </a:r>
            </a:p>
          </p:txBody>
        </p:sp>
        <p:sp>
          <p:nvSpPr>
            <p:cNvPr id="12308" name="Rectangle 20"/>
            <p:cNvSpPr>
              <a:spLocks noChangeArrowheads="1"/>
            </p:cNvSpPr>
            <p:nvPr/>
          </p:nvSpPr>
          <p:spPr bwMode="auto">
            <a:xfrm>
              <a:off x="3216" y="2304"/>
              <a:ext cx="768" cy="240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 eaLnBrk="1" hangingPunct="1"/>
              <a:endParaRPr lang="en-US" sz="1400"/>
            </a:p>
          </p:txBody>
        </p:sp>
        <p:sp>
          <p:nvSpPr>
            <p:cNvPr id="12309" name="Rectangle 21"/>
            <p:cNvSpPr>
              <a:spLocks noChangeArrowheads="1"/>
            </p:cNvSpPr>
            <p:nvPr/>
          </p:nvSpPr>
          <p:spPr bwMode="auto">
            <a:xfrm>
              <a:off x="3216" y="2544"/>
              <a:ext cx="768" cy="288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 eaLnBrk="1" hangingPunct="1"/>
              <a:endParaRPr lang="en-US" sz="1200"/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8837612" y="3505200"/>
            <a:ext cx="1219200" cy="1143000"/>
            <a:chOff x="4608" y="2112"/>
            <a:chExt cx="768" cy="720"/>
          </a:xfrm>
        </p:grpSpPr>
        <p:sp>
          <p:nvSpPr>
            <p:cNvPr id="12310" name="Rectangle 22"/>
            <p:cNvSpPr>
              <a:spLocks noChangeArrowheads="1"/>
            </p:cNvSpPr>
            <p:nvPr/>
          </p:nvSpPr>
          <p:spPr bwMode="auto">
            <a:xfrm>
              <a:off x="4608" y="2112"/>
              <a:ext cx="768" cy="192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/>
                <a:t>Kelas Induk-n</a:t>
              </a:r>
            </a:p>
          </p:txBody>
        </p:sp>
        <p:sp>
          <p:nvSpPr>
            <p:cNvPr id="12311" name="Rectangle 23"/>
            <p:cNvSpPr>
              <a:spLocks noChangeArrowheads="1"/>
            </p:cNvSpPr>
            <p:nvPr/>
          </p:nvSpPr>
          <p:spPr bwMode="auto">
            <a:xfrm>
              <a:off x="4608" y="2304"/>
              <a:ext cx="768" cy="240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 eaLnBrk="1" hangingPunct="1"/>
              <a:endParaRPr lang="en-US" sz="1400"/>
            </a:p>
          </p:txBody>
        </p:sp>
        <p:sp>
          <p:nvSpPr>
            <p:cNvPr id="12312" name="Rectangle 24"/>
            <p:cNvSpPr>
              <a:spLocks noChangeArrowheads="1"/>
            </p:cNvSpPr>
            <p:nvPr/>
          </p:nvSpPr>
          <p:spPr bwMode="auto">
            <a:xfrm>
              <a:off x="4608" y="2544"/>
              <a:ext cx="768" cy="288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 eaLnBrk="1" hangingPunct="1"/>
              <a:endParaRPr lang="en-US" sz="1200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7770812" y="5257800"/>
            <a:ext cx="1219200" cy="1143000"/>
            <a:chOff x="3936" y="3216"/>
            <a:chExt cx="768" cy="720"/>
          </a:xfrm>
        </p:grpSpPr>
        <p:sp>
          <p:nvSpPr>
            <p:cNvPr id="12313" name="Rectangle 25"/>
            <p:cNvSpPr>
              <a:spLocks noChangeArrowheads="1"/>
            </p:cNvSpPr>
            <p:nvPr/>
          </p:nvSpPr>
          <p:spPr bwMode="auto">
            <a:xfrm>
              <a:off x="3936" y="3216"/>
              <a:ext cx="768" cy="192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/>
                <a:t>Kelas Anak</a:t>
              </a:r>
            </a:p>
          </p:txBody>
        </p:sp>
        <p:sp>
          <p:nvSpPr>
            <p:cNvPr id="12314" name="Rectangle 26"/>
            <p:cNvSpPr>
              <a:spLocks noChangeArrowheads="1"/>
            </p:cNvSpPr>
            <p:nvPr/>
          </p:nvSpPr>
          <p:spPr bwMode="auto">
            <a:xfrm>
              <a:off x="3936" y="3408"/>
              <a:ext cx="768" cy="240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 eaLnBrk="1" hangingPunct="1"/>
              <a:endParaRPr lang="en-US" sz="1400"/>
            </a:p>
          </p:txBody>
        </p:sp>
        <p:sp>
          <p:nvSpPr>
            <p:cNvPr id="12315" name="Rectangle 27"/>
            <p:cNvSpPr>
              <a:spLocks noChangeArrowheads="1"/>
            </p:cNvSpPr>
            <p:nvPr/>
          </p:nvSpPr>
          <p:spPr bwMode="auto">
            <a:xfrm>
              <a:off x="3936" y="3648"/>
              <a:ext cx="768" cy="288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 eaLnBrk="1" hangingPunct="1"/>
              <a:endParaRPr lang="en-US" sz="1200"/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7847012" y="2133600"/>
            <a:ext cx="990600" cy="152400"/>
            <a:chOff x="3984" y="1248"/>
            <a:chExt cx="624" cy="96"/>
          </a:xfrm>
        </p:grpSpPr>
        <p:sp>
          <p:nvSpPr>
            <p:cNvPr id="12317" name="AutoShape 29"/>
            <p:cNvSpPr>
              <a:spLocks noChangeArrowheads="1"/>
            </p:cNvSpPr>
            <p:nvPr/>
          </p:nvSpPr>
          <p:spPr bwMode="auto">
            <a:xfrm rot="16200000">
              <a:off x="3984" y="1248"/>
              <a:ext cx="96" cy="96"/>
            </a:xfrm>
            <a:prstGeom prst="triangle">
              <a:avLst>
                <a:gd name="adj" fmla="val 50000"/>
              </a:avLst>
            </a:prstGeom>
            <a:noFill/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8" name="Line 30"/>
            <p:cNvSpPr>
              <a:spLocks noChangeShapeType="1"/>
            </p:cNvSpPr>
            <p:nvPr/>
          </p:nvSpPr>
          <p:spPr bwMode="auto">
            <a:xfrm>
              <a:off x="4080" y="1296"/>
              <a:ext cx="528" cy="0"/>
            </a:xfrm>
            <a:prstGeom prst="line">
              <a:avLst/>
            </a:prstGeom>
            <a:noFill/>
            <a:ln w="15875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7313612" y="4648200"/>
            <a:ext cx="730250" cy="603250"/>
            <a:chOff x="3648" y="2832"/>
            <a:chExt cx="460" cy="380"/>
          </a:xfrm>
        </p:grpSpPr>
        <p:sp>
          <p:nvSpPr>
            <p:cNvPr id="12321" name="AutoShape 33"/>
            <p:cNvSpPr>
              <a:spLocks noChangeArrowheads="1"/>
            </p:cNvSpPr>
            <p:nvPr/>
          </p:nvSpPr>
          <p:spPr bwMode="auto">
            <a:xfrm rot="18900000">
              <a:off x="3648" y="2832"/>
              <a:ext cx="96" cy="96"/>
            </a:xfrm>
            <a:prstGeom prst="triangle">
              <a:avLst>
                <a:gd name="adj" fmla="val 50000"/>
              </a:avLst>
            </a:prstGeom>
            <a:noFill/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2" name="Freeform 34"/>
            <p:cNvSpPr>
              <a:spLocks/>
            </p:cNvSpPr>
            <p:nvPr/>
          </p:nvSpPr>
          <p:spPr bwMode="auto">
            <a:xfrm>
              <a:off x="3724" y="2912"/>
              <a:ext cx="384" cy="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300"/>
                </a:cxn>
              </a:cxnLst>
              <a:rect l="0" t="0" r="r" b="b"/>
              <a:pathLst>
                <a:path w="384" h="300">
                  <a:moveTo>
                    <a:pt x="0" y="0"/>
                  </a:moveTo>
                  <a:lnTo>
                    <a:pt x="384" y="300"/>
                  </a:lnTo>
                </a:path>
              </a:pathLst>
            </a:custGeom>
            <a:noFill/>
            <a:ln w="15875">
              <a:solidFill>
                <a:srgbClr val="9966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8723312" y="4648200"/>
            <a:ext cx="647700" cy="609600"/>
            <a:chOff x="4536" y="2832"/>
            <a:chExt cx="408" cy="384"/>
          </a:xfrm>
        </p:grpSpPr>
        <p:sp>
          <p:nvSpPr>
            <p:cNvPr id="12323" name="AutoShape 35"/>
            <p:cNvSpPr>
              <a:spLocks noChangeArrowheads="1"/>
            </p:cNvSpPr>
            <p:nvPr/>
          </p:nvSpPr>
          <p:spPr bwMode="auto">
            <a:xfrm rot="2700000">
              <a:off x="4848" y="2832"/>
              <a:ext cx="96" cy="96"/>
            </a:xfrm>
            <a:prstGeom prst="triangle">
              <a:avLst>
                <a:gd name="adj" fmla="val 50000"/>
              </a:avLst>
            </a:prstGeom>
            <a:noFill/>
            <a:ln w="15875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Freeform 36"/>
            <p:cNvSpPr>
              <a:spLocks/>
            </p:cNvSpPr>
            <p:nvPr/>
          </p:nvSpPr>
          <p:spPr bwMode="auto">
            <a:xfrm>
              <a:off x="4536" y="2912"/>
              <a:ext cx="328" cy="304"/>
            </a:xfrm>
            <a:custGeom>
              <a:avLst/>
              <a:gdLst/>
              <a:ahLst/>
              <a:cxnLst>
                <a:cxn ang="0">
                  <a:pos x="328" y="0"/>
                </a:cxn>
                <a:cxn ang="0">
                  <a:pos x="0" y="304"/>
                </a:cxn>
              </a:cxnLst>
              <a:rect l="0" t="0" r="r" b="b"/>
              <a:pathLst>
                <a:path w="328" h="304">
                  <a:moveTo>
                    <a:pt x="328" y="0"/>
                  </a:moveTo>
                  <a:lnTo>
                    <a:pt x="0" y="304"/>
                  </a:lnTo>
                </a:path>
              </a:pathLst>
            </a:custGeom>
            <a:noFill/>
            <a:ln w="15875">
              <a:solidFill>
                <a:srgbClr val="9966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7923212" y="39624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996633"/>
                </a:solidFill>
              </a:rPr>
              <a:t>. .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5C4F7-0F4F-43DA-B27B-3DAF50BED12D}" type="slidenum">
              <a:rPr lang="en-US"/>
              <a:pPr/>
              <a:t>6</a:t>
            </a:fld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Pewarisan dalam Java </a:t>
            </a:r>
            <a:r>
              <a:rPr lang="en-US" sz="2400"/>
              <a:t>( lanjutan )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memperbolehkan</a:t>
            </a:r>
            <a:r>
              <a:rPr lang="en-US" sz="2800" dirty="0"/>
              <a:t> </a:t>
            </a:r>
            <a:r>
              <a:rPr lang="en-US" sz="2800" dirty="0" err="1"/>
              <a:t>pewarisan</a:t>
            </a:r>
            <a:r>
              <a:rPr lang="en-US" sz="2800" dirty="0"/>
              <a:t> </a:t>
            </a:r>
            <a:r>
              <a:rPr lang="en-US" sz="2800" dirty="0" err="1"/>
              <a:t>tunggal</a:t>
            </a:r>
            <a:r>
              <a:rPr lang="en-US" sz="2800" dirty="0"/>
              <a:t>.</a:t>
            </a:r>
          </a:p>
          <a:p>
            <a:pPr>
              <a:spcBef>
                <a:spcPct val="50000"/>
              </a:spcBef>
            </a:pPr>
            <a:r>
              <a:rPr lang="en-US" sz="2800" dirty="0" err="1"/>
              <a:t>Pewarisan</a:t>
            </a:r>
            <a:r>
              <a:rPr lang="en-US" sz="2800" dirty="0"/>
              <a:t> </a:t>
            </a:r>
            <a:r>
              <a:rPr lang="en-US" sz="2800" dirty="0" err="1"/>
              <a:t>majemuk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dinyatakan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pewarisan</a:t>
            </a:r>
            <a:r>
              <a:rPr lang="en-US" sz="2800" dirty="0"/>
              <a:t> </a:t>
            </a:r>
            <a:r>
              <a:rPr lang="en-US" sz="2800" dirty="0" err="1"/>
              <a:t>tunggal</a:t>
            </a:r>
            <a:r>
              <a:rPr lang="en-US" sz="2800" dirty="0"/>
              <a:t> yang </a:t>
            </a:r>
            <a:r>
              <a:rPr lang="en-US" sz="2800" dirty="0" err="1"/>
              <a:t>ditulis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berjenjang</a:t>
            </a:r>
            <a:r>
              <a:rPr lang="en-US" sz="2800" dirty="0"/>
              <a:t>.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360613" y="3525838"/>
            <a:ext cx="7731125" cy="2754312"/>
            <a:chOff x="528" y="2221"/>
            <a:chExt cx="4870" cy="1735"/>
          </a:xfrm>
        </p:grpSpPr>
        <p:pic>
          <p:nvPicPr>
            <p:cNvPr id="22533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6" y="2221"/>
              <a:ext cx="1745" cy="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2534" name="AutoShape 6"/>
            <p:cNvSpPr>
              <a:spLocks noChangeArrowheads="1"/>
            </p:cNvSpPr>
            <p:nvPr/>
          </p:nvSpPr>
          <p:spPr bwMode="auto">
            <a:xfrm>
              <a:off x="2496" y="2797"/>
              <a:ext cx="288" cy="384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2535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28" y="2690"/>
              <a:ext cx="2470" cy="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2536" name="Text Box 8"/>
            <p:cNvSpPr txBox="1">
              <a:spLocks noChangeArrowheads="1"/>
            </p:cNvSpPr>
            <p:nvPr/>
          </p:nvSpPr>
          <p:spPr bwMode="auto">
            <a:xfrm>
              <a:off x="528" y="3744"/>
              <a:ext cx="17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Pewarisan majemuk asal</a:t>
              </a:r>
            </a:p>
          </p:txBody>
        </p:sp>
        <p:sp>
          <p:nvSpPr>
            <p:cNvPr id="22537" name="Text Box 9"/>
            <p:cNvSpPr txBox="1">
              <a:spLocks noChangeArrowheads="1"/>
            </p:cNvSpPr>
            <p:nvPr/>
          </p:nvSpPr>
          <p:spPr bwMode="auto">
            <a:xfrm>
              <a:off x="2928" y="3360"/>
              <a:ext cx="244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Pewarisan majemuk setelah “transformasi”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10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35FCB-1D68-4B54-8C06-3411BBF5B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Pewarisan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Java </a:t>
            </a:r>
            <a:r>
              <a:rPr lang="en-US" sz="2400" dirty="0"/>
              <a:t>( </a:t>
            </a:r>
            <a:r>
              <a:rPr lang="en-US" sz="2400" dirty="0" err="1"/>
              <a:t>lanjutan</a:t>
            </a:r>
            <a:r>
              <a:rPr lang="en-US" sz="2400" dirty="0"/>
              <a:t> 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55B63-3EBB-4DA8-96F2-96C61F076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kata </a:t>
            </a:r>
            <a:r>
              <a:rPr lang="en-US" dirty="0" err="1"/>
              <a:t>kunci</a:t>
            </a:r>
            <a:r>
              <a:rPr lang="en-US" dirty="0"/>
              <a:t> (</a:t>
            </a:r>
            <a:r>
              <a:rPr lang="en-US" i="1" dirty="0"/>
              <a:t>keyword</a:t>
            </a:r>
            <a:r>
              <a:rPr lang="en-US" dirty="0"/>
              <a:t>) </a:t>
            </a:r>
            <a:r>
              <a:rPr lang="en-US" b="1" dirty="0">
                <a:solidFill>
                  <a:srgbClr val="0099CC"/>
                </a:solidFill>
              </a:rPr>
              <a:t>extends</a:t>
            </a:r>
            <a:r>
              <a:rPr lang="en-US" dirty="0"/>
              <a:t>: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  <a:buFontTx/>
              <a:buNone/>
            </a:pPr>
            <a:endParaRPr lang="en-US" dirty="0"/>
          </a:p>
          <a:p>
            <a:pPr>
              <a:spcBef>
                <a:spcPct val="50000"/>
              </a:spcBef>
              <a:buFontTx/>
              <a:buNone/>
            </a:pPr>
            <a:endParaRPr lang="en-US" dirty="0"/>
          </a:p>
          <a:p>
            <a:pPr>
              <a:spcBef>
                <a:spcPct val="50000"/>
              </a:spcBef>
              <a:buFontTx/>
              <a:buNone/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dan method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access modifier</a:t>
            </a:r>
            <a:r>
              <a:rPr lang="en-US" dirty="0"/>
              <a:t> </a:t>
            </a:r>
            <a:r>
              <a:rPr lang="en-US" b="1" dirty="0">
                <a:solidFill>
                  <a:srgbClr val="0099CC"/>
                </a:solidFill>
              </a:rPr>
              <a:t>non-private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b="1" dirty="0" err="1">
                <a:solidFill>
                  <a:srgbClr val="0099CC"/>
                </a:solidFill>
              </a:rPr>
              <a:t>diwariskan</a:t>
            </a:r>
            <a:r>
              <a:rPr lang="en-US" b="1" dirty="0">
                <a:solidFill>
                  <a:srgbClr val="0099CC"/>
                </a:solidFill>
              </a:rPr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induk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.</a:t>
            </a:r>
          </a:p>
          <a:p>
            <a:pPr>
              <a:spcBef>
                <a:spcPct val="50000"/>
              </a:spcBef>
            </a:pPr>
            <a:r>
              <a:rPr lang="en-US" dirty="0"/>
              <a:t>Method yang </a:t>
            </a:r>
            <a:r>
              <a:rPr lang="en-US" dirty="0" err="1"/>
              <a:t>diwariskan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di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(</a:t>
            </a:r>
            <a:r>
              <a:rPr lang="en-US" i="1" dirty="0"/>
              <a:t>override</a:t>
            </a:r>
            <a:r>
              <a:rPr lang="en-US" dirty="0"/>
              <a:t>).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96DDE7A-5B2F-484F-AB4E-F31524EC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2" y="2514600"/>
            <a:ext cx="7543800" cy="19050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600" dirty="0">
                <a:latin typeface="Courier New" pitchFamily="49" charset="0"/>
              </a:rPr>
              <a:t>class </a:t>
            </a:r>
            <a:r>
              <a:rPr lang="en-US" sz="2600" dirty="0" err="1">
                <a:latin typeface="Courier New" pitchFamily="49" charset="0"/>
              </a:rPr>
              <a:t>KelasAnak</a:t>
            </a:r>
            <a:r>
              <a:rPr lang="en-US" sz="2600" dirty="0">
                <a:latin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</a:rPr>
              <a:t>extends </a:t>
            </a:r>
            <a:r>
              <a:rPr lang="en-US" sz="2600" dirty="0" err="1">
                <a:latin typeface="Courier New" pitchFamily="49" charset="0"/>
              </a:rPr>
              <a:t>KelasInduk</a:t>
            </a:r>
            <a:r>
              <a:rPr lang="en-US" sz="2600" dirty="0">
                <a:latin typeface="Courier New" pitchFamily="49" charset="0"/>
              </a:rPr>
              <a:t> {</a:t>
            </a:r>
          </a:p>
          <a:p>
            <a:r>
              <a:rPr lang="en-US" sz="2600" dirty="0">
                <a:latin typeface="Courier New" pitchFamily="49" charset="0"/>
              </a:rPr>
              <a:t>  // </a:t>
            </a:r>
            <a:r>
              <a:rPr lang="en-US" sz="2600" dirty="0" err="1">
                <a:latin typeface="Courier New" pitchFamily="49" charset="0"/>
              </a:rPr>
              <a:t>Atribut</a:t>
            </a:r>
            <a:r>
              <a:rPr lang="en-US" sz="2600" dirty="0">
                <a:latin typeface="Courier New" pitchFamily="49" charset="0"/>
              </a:rPr>
              <a:t> </a:t>
            </a:r>
            <a:r>
              <a:rPr lang="en-US" sz="2600" dirty="0" err="1">
                <a:latin typeface="Courier New" pitchFamily="49" charset="0"/>
              </a:rPr>
              <a:t>kelas</a:t>
            </a:r>
            <a:r>
              <a:rPr lang="en-US" sz="2600" dirty="0">
                <a:latin typeface="Courier New" pitchFamily="49" charset="0"/>
              </a:rPr>
              <a:t> </a:t>
            </a:r>
            <a:r>
              <a:rPr lang="en-US" sz="2600" dirty="0" err="1">
                <a:latin typeface="Courier New" pitchFamily="49" charset="0"/>
              </a:rPr>
              <a:t>anak</a:t>
            </a:r>
            <a:endParaRPr lang="en-US" sz="2600" dirty="0">
              <a:latin typeface="Courier New" pitchFamily="49" charset="0"/>
            </a:endParaRPr>
          </a:p>
          <a:p>
            <a:r>
              <a:rPr lang="en-US" sz="2600" dirty="0">
                <a:latin typeface="Courier New" pitchFamily="49" charset="0"/>
              </a:rPr>
              <a:t>  // Method </a:t>
            </a:r>
            <a:r>
              <a:rPr lang="en-US" sz="2600" dirty="0" err="1">
                <a:latin typeface="Courier New" pitchFamily="49" charset="0"/>
              </a:rPr>
              <a:t>kelas</a:t>
            </a:r>
            <a:r>
              <a:rPr lang="en-US" sz="2600" dirty="0">
                <a:latin typeface="Courier New" pitchFamily="49" charset="0"/>
              </a:rPr>
              <a:t> </a:t>
            </a:r>
            <a:r>
              <a:rPr lang="en-US" sz="2600" dirty="0" err="1">
                <a:latin typeface="Courier New" pitchFamily="49" charset="0"/>
              </a:rPr>
              <a:t>anak</a:t>
            </a:r>
            <a:endParaRPr lang="en-US" sz="2600" dirty="0">
              <a:latin typeface="Courier New" pitchFamily="49" charset="0"/>
            </a:endParaRPr>
          </a:p>
          <a:p>
            <a:r>
              <a:rPr lang="en-US" sz="2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5807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66F1E-7DB7-418C-A3AE-3C56A8538520}" type="slidenum">
              <a:rPr lang="en-US"/>
              <a:pPr/>
              <a:t>8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Pewarisan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Java </a:t>
            </a:r>
            <a:r>
              <a:rPr lang="en-US" sz="2400" dirty="0"/>
              <a:t>( </a:t>
            </a:r>
            <a:r>
              <a:rPr lang="en-US" sz="2400" dirty="0" err="1"/>
              <a:t>lanjutan</a:t>
            </a:r>
            <a:r>
              <a:rPr lang="en-US" sz="2400" dirty="0"/>
              <a:t> 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memanggil</a:t>
            </a:r>
            <a:r>
              <a:rPr lang="en-US" sz="2600" dirty="0"/>
              <a:t> </a:t>
            </a:r>
            <a:r>
              <a:rPr lang="en-US" sz="2600" dirty="0" err="1"/>
              <a:t>konstruktor</a:t>
            </a:r>
            <a:r>
              <a:rPr lang="en-US" sz="2600" dirty="0"/>
              <a:t> </a:t>
            </a:r>
            <a:r>
              <a:rPr lang="en-US" sz="2600" dirty="0" err="1"/>
              <a:t>kelas</a:t>
            </a:r>
            <a:r>
              <a:rPr lang="en-US" sz="2600" dirty="0"/>
              <a:t> </a:t>
            </a:r>
            <a:r>
              <a:rPr lang="en-US" sz="2600" dirty="0" err="1"/>
              <a:t>induk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kelas</a:t>
            </a:r>
            <a:r>
              <a:rPr lang="en-US" sz="2600" dirty="0"/>
              <a:t> </a:t>
            </a:r>
            <a:r>
              <a:rPr lang="en-US" sz="2600" dirty="0" err="1"/>
              <a:t>anak</a:t>
            </a:r>
            <a:r>
              <a:rPr lang="en-US" sz="2600" dirty="0"/>
              <a:t> </a:t>
            </a:r>
            <a:r>
              <a:rPr lang="en-US" sz="2600" dirty="0" err="1"/>
              <a:t>digunakan</a:t>
            </a:r>
            <a:r>
              <a:rPr lang="en-US" sz="2600" dirty="0"/>
              <a:t> </a:t>
            </a:r>
            <a:r>
              <a:rPr lang="en-US" sz="2600" dirty="0" err="1"/>
              <a:t>notasi</a:t>
            </a:r>
            <a:r>
              <a:rPr lang="en-US" sz="2600" dirty="0"/>
              <a:t> </a:t>
            </a:r>
            <a:r>
              <a:rPr lang="en-US" sz="2600" b="1" dirty="0">
                <a:solidFill>
                  <a:srgbClr val="0099CC"/>
                </a:solidFill>
              </a:rPr>
              <a:t>super()</a:t>
            </a:r>
            <a:r>
              <a:rPr lang="en-US" sz="2600" dirty="0"/>
              <a:t>,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harus</a:t>
            </a:r>
            <a:r>
              <a:rPr lang="en-US" sz="2600" dirty="0"/>
              <a:t> </a:t>
            </a:r>
            <a:r>
              <a:rPr lang="en-US" sz="2600" dirty="0" err="1"/>
              <a:t>ditulis</a:t>
            </a:r>
            <a:r>
              <a:rPr lang="en-US" sz="2600" dirty="0"/>
              <a:t> </a:t>
            </a:r>
            <a:r>
              <a:rPr lang="en-US" sz="2600" dirty="0" err="1"/>
              <a:t>di</a:t>
            </a:r>
            <a:r>
              <a:rPr lang="en-US" sz="2600" dirty="0"/>
              <a:t> </a:t>
            </a:r>
            <a:r>
              <a:rPr lang="en-US" sz="2600" dirty="0" err="1"/>
              <a:t>baris</a:t>
            </a:r>
            <a:r>
              <a:rPr lang="en-US" sz="2600" dirty="0"/>
              <a:t> </a:t>
            </a:r>
            <a:r>
              <a:rPr lang="en-US" sz="2600" dirty="0" err="1"/>
              <a:t>pertama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konstruktor</a:t>
            </a:r>
            <a:r>
              <a:rPr lang="en-US" sz="2600" dirty="0"/>
              <a:t> </a:t>
            </a:r>
            <a:r>
              <a:rPr lang="en-US" sz="2600" dirty="0" err="1"/>
              <a:t>kelas</a:t>
            </a:r>
            <a:r>
              <a:rPr lang="en-US" sz="2600" dirty="0"/>
              <a:t> </a:t>
            </a:r>
            <a:r>
              <a:rPr lang="en-US" sz="2600" dirty="0" err="1"/>
              <a:t>anak</a:t>
            </a:r>
            <a:r>
              <a:rPr lang="en-US" sz="2600" dirty="0"/>
              <a:t>.</a:t>
            </a:r>
          </a:p>
          <a:p>
            <a:pPr>
              <a:spcBef>
                <a:spcPct val="50000"/>
              </a:spcBef>
            </a:pPr>
            <a:endParaRPr lang="en-US" sz="2600" dirty="0"/>
          </a:p>
          <a:p>
            <a:pPr>
              <a:spcBef>
                <a:spcPct val="50000"/>
              </a:spcBef>
            </a:pPr>
            <a:endParaRPr lang="en-US" sz="2600" dirty="0"/>
          </a:p>
          <a:p>
            <a:pPr>
              <a:spcBef>
                <a:spcPct val="85000"/>
              </a:spcBef>
            </a:pP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memanggil</a:t>
            </a:r>
            <a:r>
              <a:rPr lang="en-US" sz="2600" dirty="0"/>
              <a:t> method </a:t>
            </a:r>
            <a:r>
              <a:rPr lang="en-US" sz="2600" dirty="0" err="1"/>
              <a:t>kelas</a:t>
            </a:r>
            <a:r>
              <a:rPr lang="en-US" sz="2600" dirty="0"/>
              <a:t> </a:t>
            </a:r>
            <a:r>
              <a:rPr lang="en-US" sz="2600" dirty="0" err="1"/>
              <a:t>induk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kelas</a:t>
            </a:r>
            <a:r>
              <a:rPr lang="en-US" sz="2600" dirty="0"/>
              <a:t> </a:t>
            </a:r>
            <a:r>
              <a:rPr lang="en-US" sz="2600" dirty="0" err="1"/>
              <a:t>anak</a:t>
            </a:r>
            <a:r>
              <a:rPr lang="en-US" sz="2600" dirty="0"/>
              <a:t> </a:t>
            </a:r>
            <a:r>
              <a:rPr lang="en-US" sz="2600" dirty="0" err="1"/>
              <a:t>digunakan</a:t>
            </a:r>
            <a:r>
              <a:rPr lang="en-US" sz="2600" dirty="0"/>
              <a:t> </a:t>
            </a:r>
            <a:r>
              <a:rPr lang="en-US" sz="2600" dirty="0" err="1"/>
              <a:t>notasi</a:t>
            </a:r>
            <a:r>
              <a:rPr lang="en-US" sz="2600" dirty="0"/>
              <a:t> </a:t>
            </a:r>
            <a:r>
              <a:rPr lang="en-US" sz="2600" b="1" dirty="0" err="1">
                <a:solidFill>
                  <a:srgbClr val="0099CC"/>
                </a:solidFill>
              </a:rPr>
              <a:t>super.namaMethod</a:t>
            </a:r>
            <a:r>
              <a:rPr lang="en-US" sz="2600" b="1" dirty="0">
                <a:solidFill>
                  <a:srgbClr val="0099CC"/>
                </a:solidFill>
              </a:rPr>
              <a:t>()</a:t>
            </a:r>
            <a:r>
              <a:rPr lang="en-US" sz="2600" dirty="0"/>
              <a:t>.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284412" y="3048000"/>
            <a:ext cx="7620000" cy="1219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>
                <a:solidFill>
                  <a:srgbClr val="336699"/>
                </a:solidFill>
                <a:latin typeface="Courier New" pitchFamily="49" charset="0"/>
              </a:rPr>
              <a:t>public </a:t>
            </a:r>
            <a:r>
              <a:rPr lang="en-US" b="1" dirty="0" err="1">
                <a:solidFill>
                  <a:srgbClr val="336699"/>
                </a:solidFill>
                <a:latin typeface="Courier New" pitchFamily="49" charset="0"/>
              </a:rPr>
              <a:t>Balok</a:t>
            </a:r>
            <a:r>
              <a:rPr lang="en-US" b="1" dirty="0">
                <a:solidFill>
                  <a:srgbClr val="336699"/>
                </a:solidFill>
                <a:latin typeface="Courier New" pitchFamily="49" charset="0"/>
              </a:rPr>
              <a:t>() {</a:t>
            </a:r>
          </a:p>
          <a:p>
            <a:r>
              <a:rPr lang="en-US" b="1" dirty="0">
                <a:solidFill>
                  <a:srgbClr val="336699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CC3300"/>
                </a:solidFill>
                <a:latin typeface="Courier New" pitchFamily="49" charset="0"/>
              </a:rPr>
              <a:t>super();</a:t>
            </a:r>
          </a:p>
          <a:p>
            <a:r>
              <a:rPr lang="en-US" b="1" dirty="0">
                <a:solidFill>
                  <a:srgbClr val="336699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rgbClr val="336699"/>
                </a:solidFill>
                <a:latin typeface="Courier New" pitchFamily="49" charset="0"/>
              </a:rPr>
              <a:t>tinggi</a:t>
            </a:r>
            <a:r>
              <a:rPr lang="en-US" b="1" dirty="0">
                <a:solidFill>
                  <a:srgbClr val="336699"/>
                </a:solidFill>
                <a:latin typeface="Courier New" pitchFamily="49" charset="0"/>
              </a:rPr>
              <a:t> = 0;</a:t>
            </a:r>
          </a:p>
          <a:p>
            <a:r>
              <a:rPr lang="en-US" b="1" dirty="0">
                <a:solidFill>
                  <a:srgbClr val="336699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360612" y="5257800"/>
            <a:ext cx="7620000" cy="1295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>
                <a:solidFill>
                  <a:srgbClr val="336699"/>
                </a:solidFill>
                <a:latin typeface="Courier New" pitchFamily="49" charset="0"/>
              </a:rPr>
              <a:t>public void </a:t>
            </a:r>
            <a:r>
              <a:rPr lang="en-US" b="1" dirty="0" err="1">
                <a:solidFill>
                  <a:srgbClr val="336699"/>
                </a:solidFill>
                <a:latin typeface="Courier New" pitchFamily="49" charset="0"/>
              </a:rPr>
              <a:t>setPanjang</a:t>
            </a:r>
            <a:r>
              <a:rPr lang="en-US" b="1" dirty="0">
                <a:solidFill>
                  <a:srgbClr val="336699"/>
                </a:solidFill>
                <a:latin typeface="Courier New" pitchFamily="49" charset="0"/>
              </a:rPr>
              <a:t>(double p) {</a:t>
            </a:r>
          </a:p>
          <a:p>
            <a:r>
              <a:rPr lang="en-US" b="1" dirty="0">
                <a:solidFill>
                  <a:srgbClr val="CC3300"/>
                </a:solidFill>
                <a:latin typeface="Courier New" pitchFamily="49" charset="0"/>
              </a:rPr>
              <a:t>	</a:t>
            </a:r>
            <a:r>
              <a:rPr lang="en-US" b="1" dirty="0" err="1">
                <a:solidFill>
                  <a:srgbClr val="CC3300"/>
                </a:solidFill>
                <a:latin typeface="Courier New" pitchFamily="49" charset="0"/>
              </a:rPr>
              <a:t>super.setPanjang</a:t>
            </a:r>
            <a:r>
              <a:rPr lang="en-US" b="1" dirty="0">
                <a:solidFill>
                  <a:srgbClr val="CC3300"/>
                </a:solidFill>
                <a:latin typeface="Courier New" pitchFamily="49" charset="0"/>
              </a:rPr>
              <a:t>(p)</a:t>
            </a:r>
            <a:r>
              <a:rPr lang="en-US" b="1" dirty="0">
                <a:solidFill>
                  <a:srgbClr val="336699"/>
                </a:solidFill>
                <a:latin typeface="Courier New" pitchFamily="49" charset="0"/>
              </a:rPr>
              <a:t>;</a:t>
            </a:r>
          </a:p>
          <a:p>
            <a:r>
              <a:rPr lang="en-US" b="1" dirty="0">
                <a:solidFill>
                  <a:srgbClr val="336699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2032F-20C6-445F-977C-08992438F4D3}" type="slidenum">
              <a:rPr lang="en-US"/>
              <a:pPr/>
              <a:t>9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Pewarisan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Java </a:t>
            </a:r>
            <a:r>
              <a:rPr lang="en-US" sz="2400" dirty="0"/>
              <a:t>( </a:t>
            </a:r>
            <a:r>
              <a:rPr lang="en-US" sz="2400" dirty="0" err="1"/>
              <a:t>lanjutan</a:t>
            </a:r>
            <a:r>
              <a:rPr lang="en-US" sz="2400" dirty="0"/>
              <a:t> 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" indent="0">
              <a:spcBef>
                <a:spcPct val="50000"/>
              </a:spcBef>
              <a:buNone/>
            </a:pPr>
            <a:r>
              <a:rPr lang="en-US" i="1" dirty="0"/>
              <a:t>modifier</a:t>
            </a:r>
            <a:r>
              <a:rPr lang="en-US" b="1" i="1" dirty="0">
                <a:solidFill>
                  <a:srgbClr val="3366CC"/>
                </a:solidFill>
              </a:rPr>
              <a:t> </a:t>
            </a:r>
            <a:r>
              <a:rPr lang="en-US" b="1" dirty="0">
                <a:solidFill>
                  <a:srgbClr val="0099CC"/>
                </a:solidFill>
              </a:rPr>
              <a:t>final</a:t>
            </a:r>
            <a:endParaRPr lang="en-US" dirty="0"/>
          </a:p>
          <a:p>
            <a:pPr marL="45720" indent="0">
              <a:spcBef>
                <a:spcPct val="50000"/>
              </a:spcBef>
              <a:buNone/>
            </a:pPr>
            <a:r>
              <a:rPr lang="en-US" dirty="0"/>
              <a:t>a. Class: Agar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diwariskan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spcBef>
                <a:spcPct val="75000"/>
              </a:spcBef>
            </a:pPr>
            <a:r>
              <a:rPr lang="en-US" dirty="0"/>
              <a:t>Method: Agar method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di-</a:t>
            </a:r>
            <a:r>
              <a:rPr lang="en-US" i="1" dirty="0"/>
              <a:t>override</a:t>
            </a:r>
            <a:r>
              <a:rPr lang="en-US" dirty="0"/>
              <a:t> di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b="1" dirty="0" err="1">
                <a:solidFill>
                  <a:srgbClr val="0099CC"/>
                </a:solidFill>
              </a:rPr>
              <a:t>final</a:t>
            </a:r>
            <a:r>
              <a:rPr lang="en-US" dirty="0"/>
              <a:t>.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208212" y="2895600"/>
            <a:ext cx="7620000" cy="1295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>
                <a:solidFill>
                  <a:srgbClr val="CC3300"/>
                </a:solidFill>
                <a:latin typeface="Courier New" pitchFamily="49" charset="0"/>
              </a:rPr>
              <a:t>final </a:t>
            </a:r>
            <a:r>
              <a:rPr lang="en-US" b="1">
                <a:solidFill>
                  <a:srgbClr val="336699"/>
                </a:solidFill>
                <a:latin typeface="Courier New" pitchFamily="49" charset="0"/>
              </a:rPr>
              <a:t>class NamaKelas {</a:t>
            </a:r>
          </a:p>
          <a:p>
            <a:r>
              <a:rPr lang="en-US" b="1">
                <a:solidFill>
                  <a:srgbClr val="336699"/>
                </a:solidFill>
                <a:latin typeface="Courier New" pitchFamily="49" charset="0"/>
              </a:rPr>
              <a:t>  ...</a:t>
            </a:r>
          </a:p>
          <a:p>
            <a:r>
              <a:rPr lang="en-US" b="1">
                <a:solidFill>
                  <a:srgbClr val="336699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208212" y="5410200"/>
            <a:ext cx="7620000" cy="1295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>
                <a:solidFill>
                  <a:srgbClr val="336699"/>
                </a:solidFill>
                <a:latin typeface="Courier New" pitchFamily="49" charset="0"/>
              </a:rPr>
              <a:t>public </a:t>
            </a:r>
            <a:r>
              <a:rPr lang="en-US" b="1" dirty="0">
                <a:solidFill>
                  <a:srgbClr val="CC3300"/>
                </a:solidFill>
                <a:latin typeface="Courier New" pitchFamily="49" charset="0"/>
              </a:rPr>
              <a:t>final </a:t>
            </a:r>
            <a:r>
              <a:rPr lang="en-US" b="1" dirty="0">
                <a:solidFill>
                  <a:srgbClr val="336699"/>
                </a:solidFill>
                <a:latin typeface="Courier New" pitchFamily="49" charset="0"/>
              </a:rPr>
              <a:t>double </a:t>
            </a:r>
            <a:r>
              <a:rPr lang="en-US" b="1" dirty="0" err="1">
                <a:solidFill>
                  <a:srgbClr val="336699"/>
                </a:solidFill>
                <a:latin typeface="Courier New" pitchFamily="49" charset="0"/>
              </a:rPr>
              <a:t>getLebar</a:t>
            </a:r>
            <a:r>
              <a:rPr lang="en-US" b="1" dirty="0">
                <a:solidFill>
                  <a:srgbClr val="336699"/>
                </a:solidFill>
                <a:latin typeface="Courier New" pitchFamily="49" charset="0"/>
              </a:rPr>
              <a:t>() {</a:t>
            </a:r>
          </a:p>
          <a:p>
            <a:r>
              <a:rPr lang="en-US" b="1" dirty="0">
                <a:solidFill>
                  <a:srgbClr val="336699"/>
                </a:solidFill>
                <a:latin typeface="Courier New" pitchFamily="49" charset="0"/>
              </a:rPr>
              <a:t>  return </a:t>
            </a:r>
            <a:r>
              <a:rPr lang="en-US" b="1" dirty="0" err="1">
                <a:solidFill>
                  <a:srgbClr val="336699"/>
                </a:solidFill>
                <a:latin typeface="Courier New" pitchFamily="49" charset="0"/>
              </a:rPr>
              <a:t>lebar</a:t>
            </a:r>
            <a:r>
              <a:rPr lang="en-US" b="1" dirty="0">
                <a:solidFill>
                  <a:srgbClr val="336699"/>
                </a:solidFill>
                <a:latin typeface="Courier New" pitchFamily="49" charset="0"/>
              </a:rPr>
              <a:t>;</a:t>
            </a:r>
          </a:p>
          <a:p>
            <a:r>
              <a:rPr lang="en-US" b="1" dirty="0">
                <a:solidFill>
                  <a:srgbClr val="336699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1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25606" grpId="0" animBg="1"/>
    </p:bldLst>
  </p:timing>
</p:sld>
</file>

<file path=ppt/theme/theme1.xml><?xml version="1.0" encoding="utf-8"?>
<a:theme xmlns:a="http://schemas.openxmlformats.org/drawingml/2006/main" name="Continental World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754</Words>
  <Application>Microsoft Office PowerPoint</Application>
  <PresentationFormat>Custom</PresentationFormat>
  <Paragraphs>175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Narrow</vt:lpstr>
      <vt:lpstr>Century Gothic</vt:lpstr>
      <vt:lpstr>Courier New</vt:lpstr>
      <vt:lpstr>Continental World 16x9</vt:lpstr>
      <vt:lpstr>DPH1C4 Pemrograman berorientasi Obyek</vt:lpstr>
      <vt:lpstr>Inheritance</vt:lpstr>
      <vt:lpstr>Kapan Pewarisan ?</vt:lpstr>
      <vt:lpstr>Inheritance</vt:lpstr>
      <vt:lpstr>Bentuk-bentuk Pewarisan</vt:lpstr>
      <vt:lpstr>Pewarisan dalam Java ( lanjutan )</vt:lpstr>
      <vt:lpstr>Pewarisan dalam Java ( lanjutan )</vt:lpstr>
      <vt:lpstr>Pewarisan dalam Java ( lanjutan )</vt:lpstr>
      <vt:lpstr>Pewarisan dalam Java ( lanjutan )</vt:lpstr>
      <vt:lpstr>Contoh Program Pewarisan</vt:lpstr>
      <vt:lpstr>Contoh Program Pewarisan ( lanjutan )</vt:lpstr>
      <vt:lpstr>Kelas Abstrak</vt:lpstr>
      <vt:lpstr>Interface</vt:lpstr>
      <vt:lpstr>Interface ( lanjutan )</vt:lpstr>
      <vt:lpstr>Interface ( lanjutan )</vt:lpstr>
      <vt:lpstr>Abstract Class vs Interface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2019-08-19T08:54:52Z</dcterms:created>
  <dcterms:modified xsi:type="dcterms:W3CDTF">2019-09-23T07:34:52Z</dcterms:modified>
</cp:coreProperties>
</file>