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5" r:id="rId3"/>
    <p:sldId id="432" r:id="rId4"/>
    <p:sldId id="433" r:id="rId5"/>
    <p:sldId id="280" r:id="rId6"/>
    <p:sldId id="282" r:id="rId7"/>
    <p:sldId id="284" r:id="rId8"/>
    <p:sldId id="285" r:id="rId9"/>
    <p:sldId id="434" r:id="rId10"/>
    <p:sldId id="435" r:id="rId11"/>
    <p:sldId id="436" r:id="rId12"/>
    <p:sldId id="437" r:id="rId13"/>
    <p:sldId id="296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70" autoAdjust="0"/>
  </p:normalViewPr>
  <p:slideViewPr>
    <p:cSldViewPr>
      <p:cViewPr varScale="1">
        <p:scale>
          <a:sx n="48" d="100"/>
          <a:sy n="48" d="100"/>
        </p:scale>
        <p:origin x="1292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ubtitle 2"/>
          <p:cNvSpPr txBox="1"/>
          <p:nvPr userDrawn="1"/>
        </p:nvSpPr>
        <p:spPr>
          <a:xfrm>
            <a:off x="1255714" y="6185078"/>
            <a:ext cx="9753600" cy="215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dipergunakan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pengajaran</a:t>
            </a:r>
            <a:r>
              <a:rPr lang="en-US" sz="1400" dirty="0"/>
              <a:t> di </a:t>
            </a:r>
            <a:r>
              <a:rPr lang="en-US" sz="1400" dirty="0" err="1"/>
              <a:t>lingkungan</a:t>
            </a:r>
            <a:r>
              <a:rPr lang="en-US" sz="1400" dirty="0"/>
              <a:t> </a:t>
            </a:r>
            <a:r>
              <a:rPr lang="en-US" sz="1400" dirty="0" err="1"/>
              <a:t>Universitas</a:t>
            </a:r>
            <a:r>
              <a:rPr lang="en-US" sz="1400" dirty="0"/>
              <a:t> Telkom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31" y="307658"/>
            <a:ext cx="1182024" cy="14414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483" y="274638"/>
            <a:ext cx="2229050" cy="601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t.social/csharp/oop/inheritance-and-polymorphism-in-csharp-n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193" y="1866900"/>
            <a:ext cx="9753600" cy="115353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DPH1C4</a:t>
            </a:r>
            <a:br>
              <a:rPr lang="en-US" sz="3600" dirty="0"/>
            </a:br>
            <a:r>
              <a:rPr lang="en-US" sz="3600" dirty="0" err="1"/>
              <a:t>Pemrograman</a:t>
            </a:r>
            <a:r>
              <a:rPr lang="en-US" sz="3600" dirty="0"/>
              <a:t> </a:t>
            </a:r>
            <a:r>
              <a:rPr lang="en-US" sz="3600" dirty="0" err="1"/>
              <a:t>berorientasi</a:t>
            </a:r>
            <a:r>
              <a:rPr lang="en-US" sz="3600" dirty="0"/>
              <a:t> </a:t>
            </a:r>
            <a:r>
              <a:rPr lang="en-US" sz="3600" dirty="0" err="1"/>
              <a:t>Obyek</a:t>
            </a:r>
            <a:endParaRPr lang="en-US" sz="3600" dirty="0"/>
          </a:p>
        </p:txBody>
      </p:sp>
      <p:sp>
        <p:nvSpPr>
          <p:cNvPr id="6" name="Subtitle 2"/>
          <p:cNvSpPr txBox="1"/>
          <p:nvPr/>
        </p:nvSpPr>
        <p:spPr>
          <a:xfrm>
            <a:off x="2148693" y="3077514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– 2019/2020</a:t>
            </a:r>
          </a:p>
        </p:txBody>
      </p:sp>
      <p:sp>
        <p:nvSpPr>
          <p:cNvPr id="8" name="Subtitle 2"/>
          <p:cNvSpPr txBox="1"/>
          <p:nvPr/>
        </p:nvSpPr>
        <p:spPr>
          <a:xfrm>
            <a:off x="2156070" y="3656665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Introduction</a:t>
            </a:r>
          </a:p>
          <a:p>
            <a:pPr algn="ctr"/>
            <a:r>
              <a:rPr lang="en-US" sz="2400" dirty="0"/>
              <a:t>Course Info</a:t>
            </a:r>
          </a:p>
          <a:p>
            <a:pPr algn="ctr"/>
            <a:r>
              <a:rPr lang="en-US" sz="2400" dirty="0"/>
              <a:t>Syllabus</a:t>
            </a:r>
          </a:p>
          <a:p>
            <a:pPr algn="ctr"/>
            <a:r>
              <a:rPr lang="en-US" sz="2400" dirty="0"/>
              <a:t>Rules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FA92A-9759-46D2-AFE2-35207A0B8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443"/>
            <a:ext cx="3817729" cy="685800"/>
          </a:xfrm>
        </p:spPr>
        <p:txBody>
          <a:bodyPr/>
          <a:lstStyle/>
          <a:p>
            <a:r>
              <a:rPr lang="en-US" dirty="0"/>
              <a:t>Comparable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B5AD9-F06A-4457-B544-5B655A98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9113"/>
            <a:ext cx="9753600" cy="2895600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en-US" dirty="0" err="1"/>
              <a:t>Implementasikan</a:t>
            </a:r>
            <a:r>
              <a:rPr lang="en-US" dirty="0"/>
              <a:t> interface Comparable pada </a:t>
            </a:r>
            <a:r>
              <a:rPr lang="en-US" dirty="0" err="1"/>
              <a:t>deklarasi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	class </a:t>
            </a:r>
            <a:r>
              <a:rPr lang="en-US" dirty="0" err="1"/>
              <a:t>Mahasiswa</a:t>
            </a:r>
            <a:r>
              <a:rPr lang="en-US" dirty="0"/>
              <a:t> implements Comparable&lt;</a:t>
            </a:r>
            <a:r>
              <a:rPr lang="en-US" dirty="0" err="1"/>
              <a:t>Mahasiswa</a:t>
            </a:r>
            <a:r>
              <a:rPr lang="en-US" dirty="0"/>
              <a:t>&gt;{</a:t>
            </a:r>
          </a:p>
          <a:p>
            <a:pPr marL="274320" lvl="1" indent="0">
              <a:buNone/>
            </a:pPr>
            <a:r>
              <a:rPr lang="nb-NO" dirty="0"/>
              <a:t>	 	private String nama, nim, alamat; 	</a:t>
            </a:r>
          </a:p>
          <a:p>
            <a:pPr marL="274320" lvl="1" indent="0">
              <a:buNone/>
            </a:pPr>
            <a:r>
              <a:rPr lang="nb-NO" dirty="0"/>
              <a:t>		private double ipk;</a:t>
            </a:r>
          </a:p>
          <a:p>
            <a:pPr marL="274320" lvl="1" indent="0">
              <a:buNone/>
            </a:pPr>
            <a:r>
              <a:rPr lang="nb-NO" dirty="0"/>
              <a:t>		//getter dan setter</a:t>
            </a:r>
          </a:p>
          <a:p>
            <a:pPr marL="274320" lvl="1" indent="0">
              <a:buNone/>
            </a:pPr>
            <a:r>
              <a:rPr lang="en-US" dirty="0"/>
              <a:t>	}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Override method </a:t>
            </a:r>
            <a:r>
              <a:rPr lang="en-US" dirty="0" err="1"/>
              <a:t>compareTo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Pemanggilan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ArrayList</a:t>
            </a:r>
            <a:r>
              <a:rPr lang="en-US" dirty="0"/>
              <a:t>	: </a:t>
            </a:r>
            <a:r>
              <a:rPr lang="en-US" dirty="0" err="1"/>
              <a:t>Collections.sort</a:t>
            </a:r>
            <a:r>
              <a:rPr lang="en-US" dirty="0"/>
              <a:t>(</a:t>
            </a:r>
            <a:r>
              <a:rPr lang="en-US" dirty="0" err="1"/>
              <a:t>arraylListVar</a:t>
            </a:r>
            <a:r>
              <a:rPr lang="en-US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Array	: Sort(</a:t>
            </a:r>
            <a:r>
              <a:rPr lang="en-US" dirty="0" err="1"/>
              <a:t>arrayVar</a:t>
            </a:r>
            <a:r>
              <a:rPr lang="en-US" dirty="0"/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6FC7DF-2F68-477A-A9A1-E9BD21041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465" y="1484784"/>
            <a:ext cx="7185024" cy="3285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FEFB7B-B622-478B-B5D2-7D027015D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377" y="4396949"/>
            <a:ext cx="6234112" cy="233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2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796" y="321177"/>
            <a:ext cx="4331179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BA1AE-3DD5-4FA3-9F10-79167638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61" y="914400"/>
            <a:ext cx="3656647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Comparator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C4C4-DCCF-4C15-B73D-BC6963394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061" y="4170501"/>
            <a:ext cx="3656647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1000"/>
              </a:spcBef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1. Buat subclass dan override method compare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0815" y="3910267"/>
            <a:ext cx="2586117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7BB9899-8DFA-4A6E-A4F2-A4F35AA13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479" y="1336383"/>
            <a:ext cx="6551839" cy="419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0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72-2E92-49E2-B23E-10019F1B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622E-F3ED-4419-83F5-D428C16F4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2"/>
            </a:pPr>
            <a:r>
              <a:rPr lang="en-US" dirty="0" err="1"/>
              <a:t>Buat</a:t>
            </a:r>
            <a:r>
              <a:rPr lang="en-US" dirty="0"/>
              <a:t> static variable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pemanggilan</a:t>
            </a:r>
            <a:endParaRPr lang="en-US" dirty="0"/>
          </a:p>
          <a:p>
            <a:pPr marL="502920" indent="-457200">
              <a:buFont typeface="+mj-lt"/>
              <a:buAutoNum type="arabicPeriod" startAt="2"/>
            </a:pPr>
            <a:endParaRPr lang="en-US" dirty="0"/>
          </a:p>
          <a:p>
            <a:pPr marL="502920" indent="-457200">
              <a:buFont typeface="+mj-lt"/>
              <a:buAutoNum type="arabicPeriod" startAt="2"/>
            </a:pPr>
            <a:endParaRPr lang="en-US" dirty="0"/>
          </a:p>
          <a:p>
            <a:pPr marL="502920" indent="-457200">
              <a:buFont typeface="+mj-lt"/>
              <a:buAutoNum type="arabicPeriod" startAt="2"/>
            </a:pPr>
            <a:endParaRPr lang="en-US" dirty="0"/>
          </a:p>
          <a:p>
            <a:pPr marL="502920" indent="-457200">
              <a:buFont typeface="+mj-lt"/>
              <a:buAutoNum type="arabicPeriod" startAt="2"/>
            </a:pPr>
            <a:r>
              <a:rPr lang="en-US" dirty="0" err="1"/>
              <a:t>Pemanggilan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7CF526-DAB1-4A1A-8DB3-ED8772EB5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12" y="2438400"/>
            <a:ext cx="10687050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FC655F-CE53-4A53-8758-85F3F2BDA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819" y="4572000"/>
            <a:ext cx="68294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6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2501" y="2819400"/>
            <a:ext cx="10363826" cy="1499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/>
              <a:t>any question?</a:t>
            </a:r>
            <a:endParaRPr lang="en-US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0175" y="5346696"/>
            <a:ext cx="5358650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4691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8331-7CA5-4D21-ACE3-668BAB8D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73" y="5529884"/>
            <a:ext cx="5692300" cy="10963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303030"/>
                </a:solidFill>
                <a:latin typeface="+mj-lt"/>
                <a:ea typeface="+mj-ea"/>
                <a:cs typeface="+mj-cs"/>
              </a:rPr>
              <a:t>POLYMORPHISM</a:t>
            </a:r>
            <a:endParaRPr lang="en-US" kern="1200" dirty="0">
              <a:solidFill>
                <a:srgbClr val="30303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Polymorphism">
            <a:extLst>
              <a:ext uri="{FF2B5EF4-FFF2-40B4-BE49-F238E27FC236}">
                <a16:creationId xmlns:a16="http://schemas.microsoft.com/office/drawing/2014/main" id="{2E7198DB-FE8B-4647-8A9E-07C62323A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8494" y="965200"/>
            <a:ext cx="5802278" cy="398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7C51-B8BE-4D57-A0DB-3F19316C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2692" y="965199"/>
            <a:ext cx="4007058" cy="402045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465138" lvl="2">
              <a:buFont typeface="Arial" panose="020B0604020202020204" pitchFamily="34" charset="0"/>
              <a:buChar char="•"/>
            </a:pPr>
            <a:r>
              <a:rPr lang="en-US" sz="2000" dirty="0" err="1">
                <a:sym typeface="Wingdings" pitchFamily="2" charset="2"/>
              </a:rPr>
              <a:t>Polimorfisme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mememungkinan</a:t>
            </a:r>
            <a:r>
              <a:rPr lang="en-US" sz="2000" dirty="0">
                <a:sym typeface="Wingdings" pitchFamily="2" charset="2"/>
              </a:rPr>
              <a:t> user </a:t>
            </a:r>
            <a:r>
              <a:rPr lang="en-US" sz="2000" dirty="0" err="1">
                <a:sym typeface="Wingdings" pitchFamily="2" charset="2"/>
              </a:rPr>
              <a:t>untuk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menggunakan</a:t>
            </a:r>
            <a:r>
              <a:rPr lang="en-US" sz="2000" dirty="0">
                <a:sym typeface="Wingdings" pitchFamily="2" charset="2"/>
              </a:rPr>
              <a:t> interface </a:t>
            </a:r>
            <a:r>
              <a:rPr lang="en-US" sz="2000" dirty="0" err="1">
                <a:sym typeface="Wingdings" pitchFamily="2" charset="2"/>
              </a:rPr>
              <a:t>tunggal</a:t>
            </a:r>
            <a:r>
              <a:rPr lang="en-US" sz="2000" dirty="0">
                <a:sym typeface="Wingdings" pitchFamily="2" charset="2"/>
              </a:rPr>
              <a:t> agar </a:t>
            </a:r>
            <a:r>
              <a:rPr lang="en-US" sz="2000" dirty="0" err="1">
                <a:sym typeface="Wingdings" pitchFamily="2" charset="2"/>
              </a:rPr>
              <a:t>dapat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digunakan</a:t>
            </a:r>
            <a:r>
              <a:rPr lang="en-US" sz="2000" dirty="0">
                <a:sym typeface="Wingdings" pitchFamily="2" charset="2"/>
              </a:rPr>
              <a:t> oleh </a:t>
            </a:r>
            <a:r>
              <a:rPr lang="en-US" sz="2000" dirty="0" err="1">
                <a:sym typeface="Wingdings" pitchFamily="2" charset="2"/>
              </a:rPr>
              <a:t>objek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dengan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berbagai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macam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tipe</a:t>
            </a:r>
            <a:endParaRPr lang="en-US" sz="2000" dirty="0">
              <a:sym typeface="Wingdings" pitchFamily="2" charset="2"/>
            </a:endParaRPr>
          </a:p>
          <a:p>
            <a:pPr marL="236538" lvl="2" indent="0">
              <a:buNone/>
            </a:pPr>
            <a:endParaRPr lang="en-US" sz="2000" dirty="0">
              <a:sym typeface="Wingdings" pitchFamily="2" charset="2"/>
            </a:endParaRPr>
          </a:p>
          <a:p>
            <a:pPr marL="236538" lvl="2" indent="0">
              <a:buNone/>
            </a:pPr>
            <a:endParaRPr lang="en-US" sz="2000" dirty="0">
              <a:sym typeface="Wingdings" pitchFamily="2" charset="2"/>
            </a:endParaRPr>
          </a:p>
          <a:p>
            <a:pPr marL="236538" lvl="2" indent="0">
              <a:buNone/>
            </a:pPr>
            <a:endParaRPr lang="en-US" sz="2000" dirty="0">
              <a:sym typeface="Wingdings" pitchFamily="2" charset="2"/>
            </a:endParaRPr>
          </a:p>
          <a:p>
            <a:pPr marL="236538" lvl="2" indent="0">
              <a:buNone/>
            </a:pPr>
            <a:endParaRPr lang="en-US" sz="2000" dirty="0">
              <a:sym typeface="Wingdings" pitchFamily="2" charset="2"/>
            </a:endParaRPr>
          </a:p>
          <a:p>
            <a:pPr marL="236538" lvl="2" indent="0">
              <a:buNone/>
            </a:pPr>
            <a:endParaRPr lang="en-US" sz="2000" dirty="0">
              <a:sym typeface="Wingdings" pitchFamily="2" charset="2"/>
            </a:endParaRPr>
          </a:p>
          <a:p>
            <a:pPr marL="236538" lvl="2" indent="0">
              <a:buNone/>
            </a:pPr>
            <a:r>
              <a:rPr lang="en-US" sz="900" dirty="0">
                <a:hlinkClick r:id="rId3"/>
              </a:rPr>
              <a:t>(https://www.ict.social/csharp/oop/inheritance-and-polymorphism-in-csharp-net</a:t>
            </a:r>
            <a:r>
              <a:rPr lang="en-US" sz="900" dirty="0">
                <a:sym typeface="Wingdings" pitchFamily="2" charset="2"/>
              </a:rPr>
              <a:t>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6473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3213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DE7C8-378C-49D9-8CCD-90F1D0DAEFAD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Apa yang Disebut Polimorfisme ?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600" i="1" dirty="0"/>
              <a:t>The ability of a variable entity or data structure element, at run time, to become attached to objects of different types</a:t>
            </a:r>
            <a:r>
              <a:rPr lang="en-US" sz="2600" dirty="0"/>
              <a:t> [Meyer].</a:t>
            </a:r>
          </a:p>
          <a:p>
            <a:pPr>
              <a:spcBef>
                <a:spcPct val="50000"/>
              </a:spcBef>
            </a:pPr>
            <a:r>
              <a:rPr lang="en-US" altLang="zh-CN" sz="2600" i="1" dirty="0">
                <a:ea typeface="宋体" charset="-122"/>
              </a:rPr>
              <a:t>A concept where a single name may denote objects of different classes that are related by some common base class</a:t>
            </a:r>
            <a:r>
              <a:rPr lang="en-US" altLang="zh-CN" sz="2600" dirty="0">
                <a:ea typeface="宋体" charset="-122"/>
              </a:rPr>
              <a:t> [</a:t>
            </a:r>
            <a:r>
              <a:rPr lang="en-US" altLang="zh-CN" sz="2600" dirty="0" err="1">
                <a:ea typeface="宋体" charset="-122"/>
              </a:rPr>
              <a:t>Booch</a:t>
            </a:r>
            <a:r>
              <a:rPr lang="en-US" altLang="zh-CN" sz="2600" dirty="0">
                <a:ea typeface="宋体" charset="-122"/>
              </a:rPr>
              <a:t>]</a:t>
            </a:r>
            <a:r>
              <a:rPr lang="en-US" sz="2600" i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480" y="320040"/>
            <a:ext cx="1154586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7981" y="963877"/>
            <a:ext cx="349345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Bentuk-bentuk</a:t>
            </a: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Polimorfisme</a:t>
            </a:r>
            <a:endParaRPr lang="en-US" sz="3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083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53083" y="963877"/>
            <a:ext cx="7214253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Jenis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Overloading 	: </a:t>
            </a:r>
            <a:r>
              <a:rPr lang="en-US" sz="2400" dirty="0" err="1"/>
              <a:t>kelas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</a:p>
          <a:p>
            <a:pPr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Overriding	: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, inheritance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: </a:t>
            </a:r>
          </a:p>
          <a:p>
            <a:pPr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/>
              <a:t>Overloading	: Method, Constructor</a:t>
            </a:r>
          </a:p>
          <a:p>
            <a:pPr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/>
              <a:t>Overriding		: Method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74735" y="6033479"/>
            <a:ext cx="525861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CS 3213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0568763" y="6033479"/>
            <a:ext cx="78207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794E59E-C8C0-4919-A88C-0C83348B0647}" type="slidenum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0012" y="1828800"/>
            <a:ext cx="9753600" cy="4343400"/>
          </a:xfrm>
        </p:spPr>
        <p:txBody>
          <a:bodyPr>
            <a:normAutofit/>
          </a:bodyPr>
          <a:lstStyle/>
          <a:p>
            <a:pPr lvl="1"/>
            <a:r>
              <a:rPr lang="en-US" sz="3600" dirty="0" err="1"/>
              <a:t>Syarat</a:t>
            </a:r>
            <a:endParaRPr lang="en-US" sz="3600" dirty="0"/>
          </a:p>
          <a:p>
            <a:pPr lvl="2"/>
            <a:r>
              <a:rPr lang="id-ID" sz="3200" dirty="0"/>
              <a:t>Nama method sama, </a:t>
            </a:r>
            <a:endParaRPr lang="en-US" sz="3200" dirty="0"/>
          </a:p>
          <a:p>
            <a:pPr lvl="2"/>
            <a:r>
              <a:rPr lang="id-ID" sz="3200" dirty="0"/>
              <a:t>parameternya berbeda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id-ID" sz="3200" dirty="0"/>
              <a:t>segi </a:t>
            </a:r>
            <a:endParaRPr lang="en-US" sz="3200" dirty="0"/>
          </a:p>
          <a:p>
            <a:pPr lvl="3"/>
            <a:r>
              <a:rPr lang="en-US" sz="2800" dirty="0" err="1"/>
              <a:t>Jumlah</a:t>
            </a:r>
            <a:r>
              <a:rPr lang="en-US" sz="2800" dirty="0"/>
              <a:t> parameter</a:t>
            </a:r>
          </a:p>
          <a:p>
            <a:pPr lvl="3"/>
            <a:r>
              <a:rPr lang="id-ID" sz="2800" dirty="0"/>
              <a:t>tipe data </a:t>
            </a:r>
            <a:r>
              <a:rPr lang="en-US" sz="2800" dirty="0"/>
              <a:t>parameter</a:t>
            </a:r>
          </a:p>
          <a:p>
            <a:pPr lvl="3"/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data </a:t>
            </a:r>
            <a:r>
              <a:rPr lang="id-ID" sz="2800" dirty="0"/>
              <a:t>parameter.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</a:t>
            </a:r>
          </a:p>
        </p:txBody>
      </p:sp>
    </p:spTree>
    <p:extLst>
      <p:ext uri="{BB962C8B-B14F-4D97-AF65-F5344CB8AC3E}">
        <p14:creationId xmlns:p14="http://schemas.microsoft.com/office/powerpoint/2010/main" val="244128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Overloading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294" y="1803824"/>
            <a:ext cx="11615680" cy="4891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	private String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        	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this.nim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this.alamat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 =” ”;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 	public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        	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        	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this.nim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this.alamat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399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399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    	}</a:t>
            </a:r>
          </a:p>
          <a:p>
            <a:r>
              <a:rPr lang="en-US" sz="2399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53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Jenis polimorfisme ini bisa </a:t>
            </a:r>
            <a:r>
              <a:rPr lang="id-ID" dirty="0">
                <a:solidFill>
                  <a:srgbClr val="FF0000"/>
                </a:solidFill>
              </a:rPr>
              <a:t>diterapkan pada class turunannya</a:t>
            </a:r>
            <a:r>
              <a:rPr lang="id-ID" dirty="0"/>
              <a:t>.</a:t>
            </a:r>
          </a:p>
          <a:p>
            <a:r>
              <a:rPr lang="id-ID" dirty="0"/>
              <a:t>Overriding method terkait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id-ID" dirty="0"/>
              <a:t>Pewarisan (inheritance).</a:t>
            </a:r>
          </a:p>
          <a:p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id-ID" dirty="0">
                <a:solidFill>
                  <a:srgbClr val="FF0000"/>
                </a:solidFill>
              </a:rPr>
              <a:t>method di class induk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</a:t>
            </a:r>
          </a:p>
        </p:txBody>
      </p:sp>
    </p:spTree>
    <p:extLst>
      <p:ext uri="{BB962C8B-B14F-4D97-AF65-F5344CB8AC3E}">
        <p14:creationId xmlns:p14="http://schemas.microsoft.com/office/powerpoint/2010/main" val="212178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Karakteristik dari overriding method:</a:t>
            </a:r>
          </a:p>
          <a:p>
            <a:pPr lvl="1"/>
            <a:r>
              <a:rPr lang="en-US" dirty="0"/>
              <a:t>M</a:t>
            </a:r>
            <a:r>
              <a:rPr lang="id-ID" dirty="0"/>
              <a:t>ethod dengan </a:t>
            </a:r>
            <a:r>
              <a:rPr lang="en-US" dirty="0"/>
              <a:t>access </a:t>
            </a:r>
            <a:r>
              <a:rPr lang="id-ID" dirty="0"/>
              <a:t>modifier default, public, protected.</a:t>
            </a:r>
            <a:endParaRPr lang="en-US" dirty="0"/>
          </a:p>
          <a:p>
            <a:pPr lvl="1"/>
            <a:r>
              <a:rPr lang="en-US" dirty="0"/>
              <a:t>Method non-final</a:t>
            </a:r>
            <a:endParaRPr lang="id-ID" dirty="0"/>
          </a:p>
          <a:p>
            <a:pPr lvl="1"/>
            <a:r>
              <a:rPr lang="id-ID" dirty="0"/>
              <a:t>Jenis tipe data, jumlah, dan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id-ID" dirty="0"/>
              <a:t>susunan parameter tidak berubah.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</a:t>
            </a:r>
          </a:p>
        </p:txBody>
      </p:sp>
    </p:spTree>
    <p:extLst>
      <p:ext uri="{BB962C8B-B14F-4D97-AF65-F5344CB8AC3E}">
        <p14:creationId xmlns:p14="http://schemas.microsoft.com/office/powerpoint/2010/main" val="327296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EE17-465E-4559-927C-8C800697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1F355-0139-4C1B-AA1E-60ECBFE2F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</a:t>
            </a:r>
          </a:p>
          <a:p>
            <a:pPr lvl="1"/>
            <a:r>
              <a:rPr lang="en-US" dirty="0"/>
              <a:t>Comparable	: </a:t>
            </a:r>
            <a:r>
              <a:rPr lang="en-US" dirty="0" err="1"/>
              <a:t>compareTo</a:t>
            </a:r>
            <a:endParaRPr lang="en-US" dirty="0"/>
          </a:p>
          <a:p>
            <a:pPr lvl="1"/>
            <a:r>
              <a:rPr lang="en-US" dirty="0"/>
              <a:t>Comparator	: compare</a:t>
            </a:r>
          </a:p>
        </p:txBody>
      </p:sp>
    </p:spTree>
    <p:extLst>
      <p:ext uri="{BB962C8B-B14F-4D97-AF65-F5344CB8AC3E}">
        <p14:creationId xmlns:p14="http://schemas.microsoft.com/office/powerpoint/2010/main" val="394309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Custom</PresentationFormat>
  <Paragraphs>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Courier New</vt:lpstr>
      <vt:lpstr>Continental World 16x9</vt:lpstr>
      <vt:lpstr>DPH1C4 Pemrograman berorientasi Obyek</vt:lpstr>
      <vt:lpstr>POLYMORPHISM</vt:lpstr>
      <vt:lpstr>Apa yang Disebut Polimorfisme ?</vt:lpstr>
      <vt:lpstr>Bentuk-bentuk Polimorfisme</vt:lpstr>
      <vt:lpstr>Overloading</vt:lpstr>
      <vt:lpstr>Contoh Overloading</vt:lpstr>
      <vt:lpstr>Overriding</vt:lpstr>
      <vt:lpstr>Overriding</vt:lpstr>
      <vt:lpstr>Object sorting</vt:lpstr>
      <vt:lpstr>Comparable</vt:lpstr>
      <vt:lpstr>Comparator</vt:lpstr>
      <vt:lpstr>Comparator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2019-09-30T05:01:33Z</dcterms:created>
  <dcterms:modified xsi:type="dcterms:W3CDTF">2019-09-30T05:04:17Z</dcterms:modified>
</cp:coreProperties>
</file>