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42"/>
  </p:notesMasterIdLst>
  <p:sldIdLst>
    <p:sldId id="256" r:id="rId2"/>
    <p:sldId id="272" r:id="rId3"/>
    <p:sldId id="259" r:id="rId4"/>
    <p:sldId id="260" r:id="rId5"/>
    <p:sldId id="318" r:id="rId6"/>
    <p:sldId id="258" r:id="rId7"/>
    <p:sldId id="287" r:id="rId8"/>
    <p:sldId id="288" r:id="rId9"/>
    <p:sldId id="289" r:id="rId10"/>
    <p:sldId id="290" r:id="rId11"/>
    <p:sldId id="286"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277" r:id="rId36"/>
    <p:sldId id="316" r:id="rId37"/>
    <p:sldId id="315" r:id="rId38"/>
    <p:sldId id="319" r:id="rId39"/>
    <p:sldId id="314" r:id="rId40"/>
    <p:sldId id="31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556" autoAdjust="0"/>
  </p:normalViewPr>
  <p:slideViewPr>
    <p:cSldViewPr snapToGrid="0">
      <p:cViewPr varScale="1">
        <p:scale>
          <a:sx n="63" d="100"/>
          <a:sy n="63" d="100"/>
        </p:scale>
        <p:origin x="10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36C8C7-3C66-40F6-9F91-5E5576A2F2F2}" type="doc">
      <dgm:prSet loTypeId="urn:microsoft.com/office/officeart/2005/8/layout/equation2" loCatId="process" qsTypeId="urn:microsoft.com/office/officeart/2005/8/quickstyle/simple1" qsCatId="simple" csTypeId="urn:microsoft.com/office/officeart/2005/8/colors/accent1_2" csCatId="accent1" phldr="1"/>
      <dgm:spPr/>
    </dgm:pt>
    <dgm:pt modelId="{BF9E1EF4-30AE-4BEB-8B1D-204BED037C02}">
      <dgm:prSet phldrT="[Text]"/>
      <dgm:spPr/>
      <dgm:t>
        <a:bodyPr/>
        <a:lstStyle/>
        <a:p>
          <a:r>
            <a:rPr lang="en-US" dirty="0"/>
            <a:t>Agile Process</a:t>
          </a:r>
        </a:p>
      </dgm:t>
    </dgm:pt>
    <dgm:pt modelId="{069F4095-C2D9-499D-BB31-1AC365A33918}" type="parTrans" cxnId="{71421045-3515-4A66-9E1F-FDC8B2160531}">
      <dgm:prSet/>
      <dgm:spPr/>
      <dgm:t>
        <a:bodyPr/>
        <a:lstStyle/>
        <a:p>
          <a:endParaRPr lang="en-US"/>
        </a:p>
      </dgm:t>
    </dgm:pt>
    <dgm:pt modelId="{A8101CA8-117B-4197-8C73-3B4FBD789AE3}" type="sibTrans" cxnId="{71421045-3515-4A66-9E1F-FDC8B2160531}">
      <dgm:prSet/>
      <dgm:spPr/>
      <dgm:t>
        <a:bodyPr/>
        <a:lstStyle/>
        <a:p>
          <a:endParaRPr lang="en-US"/>
        </a:p>
      </dgm:t>
    </dgm:pt>
    <dgm:pt modelId="{1DB34CCC-98AD-43AF-8BEE-F224876AE769}">
      <dgm:prSet phldrT="[Text]"/>
      <dgm:spPr/>
      <dgm:t>
        <a:bodyPr/>
        <a:lstStyle/>
        <a:p>
          <a:r>
            <a:rPr lang="en-US" dirty="0"/>
            <a:t>Adaptable</a:t>
          </a:r>
        </a:p>
      </dgm:t>
    </dgm:pt>
    <dgm:pt modelId="{36487087-F305-4CF6-A756-2C88385DAD7B}" type="parTrans" cxnId="{C9ED5889-08C2-4ACC-8EDA-728F3F7472DD}">
      <dgm:prSet/>
      <dgm:spPr/>
      <dgm:t>
        <a:bodyPr/>
        <a:lstStyle/>
        <a:p>
          <a:endParaRPr lang="en-US"/>
        </a:p>
      </dgm:t>
    </dgm:pt>
    <dgm:pt modelId="{FBBFA385-9EE0-4BDF-AD8A-FFC1F2FD7BC5}" type="sibTrans" cxnId="{C9ED5889-08C2-4ACC-8EDA-728F3F7472DD}">
      <dgm:prSet/>
      <dgm:spPr/>
      <dgm:t>
        <a:bodyPr/>
        <a:lstStyle/>
        <a:p>
          <a:endParaRPr lang="en-US"/>
        </a:p>
      </dgm:t>
    </dgm:pt>
    <dgm:pt modelId="{B57B4A96-23A7-47F1-99E0-7B10DB2AFEB8}" type="pres">
      <dgm:prSet presAssocID="{3636C8C7-3C66-40F6-9F91-5E5576A2F2F2}" presName="Name0" presStyleCnt="0">
        <dgm:presLayoutVars>
          <dgm:dir/>
          <dgm:resizeHandles val="exact"/>
        </dgm:presLayoutVars>
      </dgm:prSet>
      <dgm:spPr/>
    </dgm:pt>
    <dgm:pt modelId="{2179C516-477A-421E-9B69-3D2D603C9F57}" type="pres">
      <dgm:prSet presAssocID="{3636C8C7-3C66-40F6-9F91-5E5576A2F2F2}" presName="vNodes" presStyleCnt="0"/>
      <dgm:spPr/>
    </dgm:pt>
    <dgm:pt modelId="{15401771-EAB7-4EDF-94BA-2A0E3324598C}" type="pres">
      <dgm:prSet presAssocID="{BF9E1EF4-30AE-4BEB-8B1D-204BED037C02}" presName="node" presStyleLbl="node1" presStyleIdx="0" presStyleCnt="2">
        <dgm:presLayoutVars>
          <dgm:bulletEnabled val="1"/>
        </dgm:presLayoutVars>
      </dgm:prSet>
      <dgm:spPr/>
    </dgm:pt>
    <dgm:pt modelId="{0DB9557B-B44D-4284-AD9D-6B2B566A865D}" type="pres">
      <dgm:prSet presAssocID="{3636C8C7-3C66-40F6-9F91-5E5576A2F2F2}" presName="sibTransLast" presStyleLbl="sibTrans2D1" presStyleIdx="0" presStyleCnt="1"/>
      <dgm:spPr/>
    </dgm:pt>
    <dgm:pt modelId="{4D393837-C152-4B73-848D-2AB74460CB1C}" type="pres">
      <dgm:prSet presAssocID="{3636C8C7-3C66-40F6-9F91-5E5576A2F2F2}" presName="connectorText" presStyleLbl="sibTrans2D1" presStyleIdx="0" presStyleCnt="1"/>
      <dgm:spPr/>
    </dgm:pt>
    <dgm:pt modelId="{C26DA5D1-7EE8-491D-9A2F-3E88A42063D2}" type="pres">
      <dgm:prSet presAssocID="{3636C8C7-3C66-40F6-9F91-5E5576A2F2F2}" presName="lastNode" presStyleLbl="node1" presStyleIdx="1" presStyleCnt="2">
        <dgm:presLayoutVars>
          <dgm:bulletEnabled val="1"/>
        </dgm:presLayoutVars>
      </dgm:prSet>
      <dgm:spPr/>
    </dgm:pt>
  </dgm:ptLst>
  <dgm:cxnLst>
    <dgm:cxn modelId="{9F0F0D02-A9D6-4A21-8F44-A9978004126A}" type="presOf" srcId="{1DB34CCC-98AD-43AF-8BEE-F224876AE769}" destId="{C26DA5D1-7EE8-491D-9A2F-3E88A42063D2}" srcOrd="0" destOrd="0" presId="urn:microsoft.com/office/officeart/2005/8/layout/equation2"/>
    <dgm:cxn modelId="{18F52105-B68A-42A9-AF71-FDEF35DAB81C}" type="presOf" srcId="{A8101CA8-117B-4197-8C73-3B4FBD789AE3}" destId="{0DB9557B-B44D-4284-AD9D-6B2B566A865D}" srcOrd="0" destOrd="0" presId="urn:microsoft.com/office/officeart/2005/8/layout/equation2"/>
    <dgm:cxn modelId="{71421045-3515-4A66-9E1F-FDC8B2160531}" srcId="{3636C8C7-3C66-40F6-9F91-5E5576A2F2F2}" destId="{BF9E1EF4-30AE-4BEB-8B1D-204BED037C02}" srcOrd="0" destOrd="0" parTransId="{069F4095-C2D9-499D-BB31-1AC365A33918}" sibTransId="{A8101CA8-117B-4197-8C73-3B4FBD789AE3}"/>
    <dgm:cxn modelId="{8ED3FA47-4219-434A-92CC-C730854103B6}" type="presOf" srcId="{BF9E1EF4-30AE-4BEB-8B1D-204BED037C02}" destId="{15401771-EAB7-4EDF-94BA-2A0E3324598C}" srcOrd="0" destOrd="0" presId="urn:microsoft.com/office/officeart/2005/8/layout/equation2"/>
    <dgm:cxn modelId="{60F6736F-666D-48D9-91FF-BB165B31FFAD}" type="presOf" srcId="{A8101CA8-117B-4197-8C73-3B4FBD789AE3}" destId="{4D393837-C152-4B73-848D-2AB74460CB1C}" srcOrd="1" destOrd="0" presId="urn:microsoft.com/office/officeart/2005/8/layout/equation2"/>
    <dgm:cxn modelId="{C9ED5889-08C2-4ACC-8EDA-728F3F7472DD}" srcId="{3636C8C7-3C66-40F6-9F91-5E5576A2F2F2}" destId="{1DB34CCC-98AD-43AF-8BEE-F224876AE769}" srcOrd="1" destOrd="0" parTransId="{36487087-F305-4CF6-A756-2C88385DAD7B}" sibTransId="{FBBFA385-9EE0-4BDF-AD8A-FFC1F2FD7BC5}"/>
    <dgm:cxn modelId="{72F0BAC4-9B10-422B-A99D-B2046FB6D924}" type="presOf" srcId="{3636C8C7-3C66-40F6-9F91-5E5576A2F2F2}" destId="{B57B4A96-23A7-47F1-99E0-7B10DB2AFEB8}" srcOrd="0" destOrd="0" presId="urn:microsoft.com/office/officeart/2005/8/layout/equation2"/>
    <dgm:cxn modelId="{31A56357-8A07-4426-B7C3-708C7A6B2044}" type="presParOf" srcId="{B57B4A96-23A7-47F1-99E0-7B10DB2AFEB8}" destId="{2179C516-477A-421E-9B69-3D2D603C9F57}" srcOrd="0" destOrd="0" presId="urn:microsoft.com/office/officeart/2005/8/layout/equation2"/>
    <dgm:cxn modelId="{134EA58C-07D2-4A93-A0A0-17DD62960393}" type="presParOf" srcId="{2179C516-477A-421E-9B69-3D2D603C9F57}" destId="{15401771-EAB7-4EDF-94BA-2A0E3324598C}" srcOrd="0" destOrd="0" presId="urn:microsoft.com/office/officeart/2005/8/layout/equation2"/>
    <dgm:cxn modelId="{292CB9DC-8781-419E-8192-3F9139009FFE}" type="presParOf" srcId="{B57B4A96-23A7-47F1-99E0-7B10DB2AFEB8}" destId="{0DB9557B-B44D-4284-AD9D-6B2B566A865D}" srcOrd="1" destOrd="0" presId="urn:microsoft.com/office/officeart/2005/8/layout/equation2"/>
    <dgm:cxn modelId="{9FC5C343-179E-4200-AB8D-48FD091D8260}" type="presParOf" srcId="{0DB9557B-B44D-4284-AD9D-6B2B566A865D}" destId="{4D393837-C152-4B73-848D-2AB74460CB1C}" srcOrd="0" destOrd="0" presId="urn:microsoft.com/office/officeart/2005/8/layout/equation2"/>
    <dgm:cxn modelId="{1B729E12-5DFC-44F4-9183-4F1F32F292F2}" type="presParOf" srcId="{B57B4A96-23A7-47F1-99E0-7B10DB2AFEB8}" destId="{C26DA5D1-7EE8-491D-9A2F-3E88A42063D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01771-EAB7-4EDF-94BA-2A0E3324598C}">
      <dsp:nvSpPr>
        <dsp:cNvPr id="0" name=""/>
        <dsp:cNvSpPr/>
      </dsp:nvSpPr>
      <dsp:spPr>
        <a:xfrm>
          <a:off x="4338" y="122379"/>
          <a:ext cx="3793840" cy="379384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US" sz="4700" kern="1200" dirty="0"/>
            <a:t>Agile Process</a:t>
          </a:r>
        </a:p>
      </dsp:txBody>
      <dsp:txXfrm>
        <a:off x="559933" y="677974"/>
        <a:ext cx="2682650" cy="2682650"/>
      </dsp:txXfrm>
    </dsp:sp>
    <dsp:sp modelId="{0DB9557B-B44D-4284-AD9D-6B2B566A865D}">
      <dsp:nvSpPr>
        <dsp:cNvPr id="0" name=""/>
        <dsp:cNvSpPr/>
      </dsp:nvSpPr>
      <dsp:spPr>
        <a:xfrm>
          <a:off x="4367255" y="1313645"/>
          <a:ext cx="1206441" cy="14113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endParaRPr lang="en-US" sz="5000" kern="1200"/>
        </a:p>
      </dsp:txBody>
      <dsp:txXfrm>
        <a:off x="4367255" y="1595907"/>
        <a:ext cx="844509" cy="846784"/>
      </dsp:txXfrm>
    </dsp:sp>
    <dsp:sp modelId="{C26DA5D1-7EE8-491D-9A2F-3E88A42063D2}">
      <dsp:nvSpPr>
        <dsp:cNvPr id="0" name=""/>
        <dsp:cNvSpPr/>
      </dsp:nvSpPr>
      <dsp:spPr>
        <a:xfrm>
          <a:off x="6074483" y="122379"/>
          <a:ext cx="3793840" cy="379384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US" sz="4700" kern="1200" dirty="0"/>
            <a:t>Adaptable</a:t>
          </a:r>
        </a:p>
      </dsp:txBody>
      <dsp:txXfrm>
        <a:off x="6630078" y="677974"/>
        <a:ext cx="2682650" cy="268265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6706E-9A4F-43E2-92B5-26A4B447E789}" type="datetimeFigureOut">
              <a:rPr lang="en-US" smtClean="0"/>
              <a:t>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15845-33A2-4A42-8D80-20465E95A4E3}" type="slidenum">
              <a:rPr lang="en-US" smtClean="0"/>
              <a:t>‹#›</a:t>
            </a:fld>
            <a:endParaRPr lang="en-US"/>
          </a:p>
        </p:txBody>
      </p:sp>
    </p:spTree>
    <p:extLst>
      <p:ext uri="{BB962C8B-B14F-4D97-AF65-F5344CB8AC3E}">
        <p14:creationId xmlns:p14="http://schemas.microsoft.com/office/powerpoint/2010/main" val="1968779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log.hubstaff.com/agile-trello/"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How do we create a process that can manage   unpredictability  ? The answer, as we have already </a:t>
            </a:r>
          </a:p>
          <a:p>
            <a:r>
              <a:rPr lang="en-US" dirty="0"/>
              <a:t>noted, lies in process adaptability (to rapidly changing project and technical conditions). An agile process, therefore, must be   adaptable. </a:t>
            </a:r>
          </a:p>
          <a:p>
            <a:endParaRPr lang="en-US" dirty="0"/>
          </a:p>
          <a:p>
            <a:r>
              <a:rPr lang="en-US" dirty="0"/>
              <a:t> But continual adaptation without forward progress accomplishes little. </a:t>
            </a:r>
          </a:p>
          <a:p>
            <a:r>
              <a:rPr lang="en-US" dirty="0"/>
              <a:t>Therefore, an agile software process must adapt   incrementally.    To </a:t>
            </a:r>
            <a:r>
              <a:rPr lang="en-US" dirty="0" err="1"/>
              <a:t>accom</a:t>
            </a:r>
            <a:r>
              <a:rPr lang="en-US" dirty="0"/>
              <a:t>-</a:t>
            </a:r>
          </a:p>
          <a:p>
            <a:r>
              <a:rPr lang="en-US" dirty="0" err="1"/>
              <a:t>plish</a:t>
            </a:r>
            <a:r>
              <a:rPr lang="en-US" dirty="0"/>
              <a:t> incremental adaptation, an agile team requires customer feedback </a:t>
            </a:r>
          </a:p>
          <a:p>
            <a:r>
              <a:rPr lang="en-US" dirty="0"/>
              <a:t>so that the appropriate adaptations can be made). An effective catalyst for </a:t>
            </a:r>
          </a:p>
          <a:p>
            <a:r>
              <a:rPr lang="en-US" dirty="0"/>
              <a:t>customer feedback is an operational prototype or a portion of an operational </a:t>
            </a:r>
          </a:p>
          <a:p>
            <a:r>
              <a:rPr lang="en-US" dirty="0"/>
              <a:t>system. Hence, an   incremental development strategy   should be instituted. </a:t>
            </a:r>
          </a:p>
        </p:txBody>
      </p:sp>
      <p:sp>
        <p:nvSpPr>
          <p:cNvPr id="4" name="Slide Number Placeholder 3"/>
          <p:cNvSpPr>
            <a:spLocks noGrp="1"/>
          </p:cNvSpPr>
          <p:nvPr>
            <p:ph type="sldNum" sz="quarter" idx="5"/>
          </p:nvPr>
        </p:nvSpPr>
        <p:spPr/>
        <p:txBody>
          <a:bodyPr/>
          <a:lstStyle/>
          <a:p>
            <a:fld id="{8AA15845-33A2-4A42-8D80-20465E95A4E3}" type="slidenum">
              <a:rPr lang="en-US" smtClean="0"/>
              <a:t>17</a:t>
            </a:fld>
            <a:endParaRPr lang="en-US"/>
          </a:p>
        </p:txBody>
      </p:sp>
    </p:spTree>
    <p:extLst>
      <p:ext uri="{BB962C8B-B14F-4D97-AF65-F5344CB8AC3E}">
        <p14:creationId xmlns:p14="http://schemas.microsoft.com/office/powerpoint/2010/main" val="319970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     The planning activity (also called   the planning game  ) begins with listening  —a requirements gathering activity that enables the technical members </a:t>
            </a:r>
          </a:p>
          <a:p>
            <a:r>
              <a:rPr lang="en-US" dirty="0"/>
              <a:t>Listening leads to the creation of a set of “stories”, that describe required output, features, and functionality for software to be built</a:t>
            </a:r>
          </a:p>
          <a:p>
            <a:endParaRPr lang="en-US" dirty="0"/>
          </a:p>
          <a:p>
            <a:r>
              <a:rPr lang="en-US" dirty="0"/>
              <a:t> Design.     XP design rigorously follows the KIS (keep it simple) principle. A simple design is always preferred over a more complex representation.</a:t>
            </a:r>
          </a:p>
          <a:p>
            <a:endParaRPr lang="en-US" dirty="0"/>
          </a:p>
          <a:p>
            <a:r>
              <a:rPr lang="en-US" dirty="0"/>
              <a:t> Coding.     After stories are developed and preliminary design work is done, the </a:t>
            </a:r>
          </a:p>
          <a:p>
            <a:r>
              <a:rPr lang="en-US" dirty="0"/>
              <a:t>team does   not   move to code, but rather develops a series of unit tests that will </a:t>
            </a:r>
          </a:p>
          <a:p>
            <a:r>
              <a:rPr lang="en-US" dirty="0"/>
              <a:t>exercise each of the stories that is to be included in the current release</a:t>
            </a:r>
          </a:p>
          <a:p>
            <a:endParaRPr lang="en-US" dirty="0"/>
          </a:p>
          <a:p>
            <a:r>
              <a:rPr lang="en-US" dirty="0"/>
              <a:t> Testing.     The unit tests that are created should be implemented using a frame-</a:t>
            </a:r>
          </a:p>
          <a:p>
            <a:r>
              <a:rPr lang="en-US" dirty="0"/>
              <a:t>work that enables them to be automated (hence, they can be executed easily and repeatedly</a:t>
            </a:r>
          </a:p>
        </p:txBody>
      </p:sp>
      <p:sp>
        <p:nvSpPr>
          <p:cNvPr id="4" name="Slide Number Placeholder 3"/>
          <p:cNvSpPr>
            <a:spLocks noGrp="1"/>
          </p:cNvSpPr>
          <p:nvPr>
            <p:ph type="sldNum" sz="quarter" idx="5"/>
          </p:nvPr>
        </p:nvSpPr>
        <p:spPr/>
        <p:txBody>
          <a:bodyPr/>
          <a:lstStyle/>
          <a:p>
            <a:fld id="{8AA15845-33A2-4A42-8D80-20465E95A4E3}" type="slidenum">
              <a:rPr lang="en-US" smtClean="0"/>
              <a:t>22</a:t>
            </a:fld>
            <a:endParaRPr lang="en-US"/>
          </a:p>
        </p:txBody>
      </p:sp>
    </p:spTree>
    <p:extLst>
      <p:ext uri="{BB962C8B-B14F-4D97-AF65-F5344CB8AC3E}">
        <p14:creationId xmlns:p14="http://schemas.microsoft.com/office/powerpoint/2010/main" val="3957905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https://blog.hubstaff.com/agile-trello/</a:t>
            </a:r>
            <a:endParaRPr lang="en-US" dirty="0"/>
          </a:p>
        </p:txBody>
      </p:sp>
      <p:sp>
        <p:nvSpPr>
          <p:cNvPr id="4" name="Slide Number Placeholder 3"/>
          <p:cNvSpPr>
            <a:spLocks noGrp="1"/>
          </p:cNvSpPr>
          <p:nvPr>
            <p:ph type="sldNum" sz="quarter" idx="5"/>
          </p:nvPr>
        </p:nvSpPr>
        <p:spPr/>
        <p:txBody>
          <a:bodyPr/>
          <a:lstStyle/>
          <a:p>
            <a:fld id="{8AA15845-33A2-4A42-8D80-20465E95A4E3}" type="slidenum">
              <a:rPr lang="en-US" smtClean="0"/>
              <a:t>37</a:t>
            </a:fld>
            <a:endParaRPr lang="en-US"/>
          </a:p>
        </p:txBody>
      </p:sp>
    </p:spTree>
    <p:extLst>
      <p:ext uri="{BB962C8B-B14F-4D97-AF65-F5344CB8AC3E}">
        <p14:creationId xmlns:p14="http://schemas.microsoft.com/office/powerpoint/2010/main" val="2848359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2291427A-DA33-46E2-A4A8-AAC8623881D9}" type="datetimeFigureOut">
              <a:rPr lang="en-US" smtClean="0"/>
              <a:t>1/25/2020</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49FC23D-9A97-4303-909A-8FCDB1951AA2}"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89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91427A-DA33-46E2-A4A8-AAC8623881D9}"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FC23D-9A97-4303-909A-8FCDB1951AA2}" type="slidenum">
              <a:rPr lang="en-US" smtClean="0"/>
              <a:t>‹#›</a:t>
            </a:fld>
            <a:endParaRPr lang="en-US"/>
          </a:p>
        </p:txBody>
      </p:sp>
    </p:spTree>
    <p:extLst>
      <p:ext uri="{BB962C8B-B14F-4D97-AF65-F5344CB8AC3E}">
        <p14:creationId xmlns:p14="http://schemas.microsoft.com/office/powerpoint/2010/main" val="2107770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91427A-DA33-46E2-A4A8-AAC8623881D9}"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FC23D-9A97-4303-909A-8FCDB1951AA2}" type="slidenum">
              <a:rPr lang="en-US" smtClean="0"/>
              <a:t>‹#›</a:t>
            </a:fld>
            <a:endParaRPr lang="en-US"/>
          </a:p>
        </p:txBody>
      </p:sp>
    </p:spTree>
    <p:extLst>
      <p:ext uri="{BB962C8B-B14F-4D97-AF65-F5344CB8AC3E}">
        <p14:creationId xmlns:p14="http://schemas.microsoft.com/office/powerpoint/2010/main" val="199227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91427A-DA33-46E2-A4A8-AAC8623881D9}"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FC23D-9A97-4303-909A-8FCDB1951AA2}" type="slidenum">
              <a:rPr lang="en-US" smtClean="0"/>
              <a:t>‹#›</a:t>
            </a:fld>
            <a:endParaRPr lang="en-US"/>
          </a:p>
        </p:txBody>
      </p:sp>
    </p:spTree>
    <p:extLst>
      <p:ext uri="{BB962C8B-B14F-4D97-AF65-F5344CB8AC3E}">
        <p14:creationId xmlns:p14="http://schemas.microsoft.com/office/powerpoint/2010/main" val="60112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91427A-DA33-46E2-A4A8-AAC8623881D9}"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FC23D-9A97-4303-909A-8FCDB1951AA2}"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247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91427A-DA33-46E2-A4A8-AAC8623881D9}"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FC23D-9A97-4303-909A-8FCDB1951AA2}" type="slidenum">
              <a:rPr lang="en-US" smtClean="0"/>
              <a:t>‹#›</a:t>
            </a:fld>
            <a:endParaRPr lang="en-US"/>
          </a:p>
        </p:txBody>
      </p:sp>
    </p:spTree>
    <p:extLst>
      <p:ext uri="{BB962C8B-B14F-4D97-AF65-F5344CB8AC3E}">
        <p14:creationId xmlns:p14="http://schemas.microsoft.com/office/powerpoint/2010/main" val="1742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91427A-DA33-46E2-A4A8-AAC8623881D9}" type="datetimeFigureOut">
              <a:rPr lang="en-US" smtClean="0"/>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9FC23D-9A97-4303-909A-8FCDB1951AA2}" type="slidenum">
              <a:rPr lang="en-US" smtClean="0"/>
              <a:t>‹#›</a:t>
            </a:fld>
            <a:endParaRPr lang="en-US"/>
          </a:p>
        </p:txBody>
      </p:sp>
    </p:spTree>
    <p:extLst>
      <p:ext uri="{BB962C8B-B14F-4D97-AF65-F5344CB8AC3E}">
        <p14:creationId xmlns:p14="http://schemas.microsoft.com/office/powerpoint/2010/main" val="1883814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91427A-DA33-46E2-A4A8-AAC8623881D9}"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9FC23D-9A97-4303-909A-8FCDB1951AA2}" type="slidenum">
              <a:rPr lang="en-US" smtClean="0"/>
              <a:t>‹#›</a:t>
            </a:fld>
            <a:endParaRPr lang="en-US"/>
          </a:p>
        </p:txBody>
      </p:sp>
    </p:spTree>
    <p:extLst>
      <p:ext uri="{BB962C8B-B14F-4D97-AF65-F5344CB8AC3E}">
        <p14:creationId xmlns:p14="http://schemas.microsoft.com/office/powerpoint/2010/main" val="91900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1427A-DA33-46E2-A4A8-AAC8623881D9}" type="datetimeFigureOut">
              <a:rPr lang="en-US" smtClean="0"/>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9FC23D-9A97-4303-909A-8FCDB1951AA2}" type="slidenum">
              <a:rPr lang="en-US" smtClean="0"/>
              <a:t>‹#›</a:t>
            </a:fld>
            <a:endParaRPr lang="en-US"/>
          </a:p>
        </p:txBody>
      </p:sp>
    </p:spTree>
    <p:extLst>
      <p:ext uri="{BB962C8B-B14F-4D97-AF65-F5344CB8AC3E}">
        <p14:creationId xmlns:p14="http://schemas.microsoft.com/office/powerpoint/2010/main" val="229940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91427A-DA33-46E2-A4A8-AAC8623881D9}"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FC23D-9A97-4303-909A-8FCDB1951AA2}" type="slidenum">
              <a:rPr lang="en-US" smtClean="0"/>
              <a:t>‹#›</a:t>
            </a:fld>
            <a:endParaRPr lang="en-US"/>
          </a:p>
        </p:txBody>
      </p:sp>
    </p:spTree>
    <p:extLst>
      <p:ext uri="{BB962C8B-B14F-4D97-AF65-F5344CB8AC3E}">
        <p14:creationId xmlns:p14="http://schemas.microsoft.com/office/powerpoint/2010/main" val="37089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91427A-DA33-46E2-A4A8-AAC8623881D9}"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FC23D-9A97-4303-909A-8FCDB1951AA2}" type="slidenum">
              <a:rPr lang="en-US" smtClean="0"/>
              <a:t>‹#›</a:t>
            </a:fld>
            <a:endParaRPr lang="en-US"/>
          </a:p>
        </p:txBody>
      </p:sp>
    </p:spTree>
    <p:extLst>
      <p:ext uri="{BB962C8B-B14F-4D97-AF65-F5344CB8AC3E}">
        <p14:creationId xmlns:p14="http://schemas.microsoft.com/office/powerpoint/2010/main" val="3885459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2291427A-DA33-46E2-A4A8-AAC8623881D9}" type="datetimeFigureOut">
              <a:rPr lang="en-US" smtClean="0"/>
              <a:t>1/25/2020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C49FC23D-9A97-4303-909A-8FCDB1951AA2}" type="slidenum">
              <a:rPr lang="en-US" smtClean="0"/>
              <a:t>‹#›</a:t>
            </a:fld>
            <a:endParaRPr lang="en-US"/>
          </a:p>
        </p:txBody>
      </p:sp>
    </p:spTree>
    <p:extLst>
      <p:ext uri="{BB962C8B-B14F-4D97-AF65-F5344CB8AC3E}">
        <p14:creationId xmlns:p14="http://schemas.microsoft.com/office/powerpoint/2010/main" val="2447742220"/>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elitemarketer.id/content/cara-menggunakan-trello-untuk-mengelola-konten-blog-and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BuZyd9ewflQ"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hyperlink" Target="https://trello.com/b/6otslC4i/template-board-agile-with-trell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B7C0B-918B-4E7E-8E85-0D1264E52169}"/>
              </a:ext>
            </a:extLst>
          </p:cNvPr>
          <p:cNvSpPr>
            <a:spLocks noGrp="1"/>
          </p:cNvSpPr>
          <p:nvPr>
            <p:ph type="ctrTitle"/>
          </p:nvPr>
        </p:nvSpPr>
        <p:spPr/>
        <p:txBody>
          <a:bodyPr/>
          <a:lstStyle/>
          <a:p>
            <a:r>
              <a:rPr lang="en-US" dirty="0" err="1"/>
              <a:t>Rekayasa</a:t>
            </a:r>
            <a:r>
              <a:rPr lang="en-US" dirty="0"/>
              <a:t> </a:t>
            </a:r>
            <a:r>
              <a:rPr lang="en-US" dirty="0" err="1"/>
              <a:t>Perangkat</a:t>
            </a:r>
            <a:r>
              <a:rPr lang="en-US" dirty="0"/>
              <a:t> </a:t>
            </a:r>
            <a:r>
              <a:rPr lang="en-US" dirty="0" err="1"/>
              <a:t>LUnak</a:t>
            </a:r>
            <a:endParaRPr lang="en-US" dirty="0"/>
          </a:p>
        </p:txBody>
      </p:sp>
      <p:sp>
        <p:nvSpPr>
          <p:cNvPr id="3" name="Subtitle 2">
            <a:extLst>
              <a:ext uri="{FF2B5EF4-FFF2-40B4-BE49-F238E27FC236}">
                <a16:creationId xmlns:a16="http://schemas.microsoft.com/office/drawing/2014/main" id="{21446E06-FC37-42B4-B302-21E46359D7ED}"/>
              </a:ext>
            </a:extLst>
          </p:cNvPr>
          <p:cNvSpPr>
            <a:spLocks noGrp="1"/>
          </p:cNvSpPr>
          <p:nvPr>
            <p:ph type="subTitle" idx="1"/>
          </p:nvPr>
        </p:nvSpPr>
        <p:spPr/>
        <p:txBody>
          <a:bodyPr/>
          <a:lstStyle/>
          <a:p>
            <a:r>
              <a:rPr lang="en-US" dirty="0"/>
              <a:t>Lecturer Team for Even Semester Year 2019-2020:</a:t>
            </a:r>
          </a:p>
          <a:p>
            <a:r>
              <a:rPr lang="en-US" dirty="0" err="1"/>
              <a:t>Hetti</a:t>
            </a:r>
            <a:r>
              <a:rPr lang="en-US" dirty="0"/>
              <a:t> </a:t>
            </a:r>
            <a:r>
              <a:rPr lang="en-US" dirty="0" err="1"/>
              <a:t>Hidayati</a:t>
            </a:r>
            <a:endParaRPr lang="en-US" dirty="0"/>
          </a:p>
          <a:p>
            <a:r>
              <a:rPr lang="en-US" dirty="0"/>
              <a:t>Reza Budiawan</a:t>
            </a:r>
          </a:p>
        </p:txBody>
      </p:sp>
      <p:sp>
        <p:nvSpPr>
          <p:cNvPr id="5" name="TextBox 4">
            <a:extLst>
              <a:ext uri="{FF2B5EF4-FFF2-40B4-BE49-F238E27FC236}">
                <a16:creationId xmlns:a16="http://schemas.microsoft.com/office/drawing/2014/main" id="{78EFBC50-6BBC-48CB-BAF9-9AC4A31A6614}"/>
              </a:ext>
            </a:extLst>
          </p:cNvPr>
          <p:cNvSpPr txBox="1"/>
          <p:nvPr/>
        </p:nvSpPr>
        <p:spPr>
          <a:xfrm>
            <a:off x="226953" y="6238019"/>
            <a:ext cx="11911915" cy="369332"/>
          </a:xfrm>
          <a:prstGeom prst="rect">
            <a:avLst/>
          </a:prstGeom>
          <a:noFill/>
        </p:spPr>
        <p:txBody>
          <a:bodyPr wrap="none" rtlCol="0">
            <a:spAutoFit/>
          </a:bodyPr>
          <a:lstStyle/>
          <a:p>
            <a:r>
              <a:rPr lang="en-US" dirty="0"/>
              <a:t>Only for academic purpose at Diploma of Application of Software Engineering, School of Applied Science, Telkom University</a:t>
            </a:r>
          </a:p>
        </p:txBody>
      </p:sp>
    </p:spTree>
    <p:extLst>
      <p:ext uri="{BB962C8B-B14F-4D97-AF65-F5344CB8AC3E}">
        <p14:creationId xmlns:p14="http://schemas.microsoft.com/office/powerpoint/2010/main" val="4168029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31C4C-2ED9-4F99-9EDE-C737E9D7C23F}"/>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51F6CD08-52B3-411D-9671-CB60D9AD3818}"/>
              </a:ext>
            </a:extLst>
          </p:cNvPr>
          <p:cNvSpPr>
            <a:spLocks noGrp="1"/>
          </p:cNvSpPr>
          <p:nvPr>
            <p:ph idx="1"/>
          </p:nvPr>
        </p:nvSpPr>
        <p:spPr/>
        <p:txBody>
          <a:bodyPr/>
          <a:lstStyle/>
          <a:p>
            <a:r>
              <a:rPr lang="en-US" dirty="0"/>
              <a:t>In essence, agile methods were developed in an effort to overcome perceived and actual weaknesses in conventional software engineering. Agile development can provide important beneﬁts, but </a:t>
            </a:r>
            <a:r>
              <a:rPr lang="en-US" b="1" dirty="0"/>
              <a:t>it is not applicable to all projects</a:t>
            </a:r>
            <a:r>
              <a:rPr lang="en-US" dirty="0"/>
              <a:t>, all products, all people, and all situations.</a:t>
            </a:r>
          </a:p>
          <a:p>
            <a:endParaRPr lang="en-US" dirty="0"/>
          </a:p>
        </p:txBody>
      </p:sp>
    </p:spTree>
    <p:extLst>
      <p:ext uri="{BB962C8B-B14F-4D97-AF65-F5344CB8AC3E}">
        <p14:creationId xmlns:p14="http://schemas.microsoft.com/office/powerpoint/2010/main" val="1651072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ED4B-F853-4B64-A00C-B1152ADA9AA4}"/>
              </a:ext>
            </a:extLst>
          </p:cNvPr>
          <p:cNvSpPr>
            <a:spLocks noGrp="1"/>
          </p:cNvSpPr>
          <p:nvPr>
            <p:ph type="title"/>
          </p:nvPr>
        </p:nvSpPr>
        <p:spPr/>
        <p:txBody>
          <a:bodyPr/>
          <a:lstStyle/>
          <a:p>
            <a:r>
              <a:rPr lang="en-US" dirty="0"/>
              <a:t>Why Agile?</a:t>
            </a:r>
          </a:p>
        </p:txBody>
      </p:sp>
      <p:sp>
        <p:nvSpPr>
          <p:cNvPr id="3" name="Content Placeholder 2">
            <a:extLst>
              <a:ext uri="{FF2B5EF4-FFF2-40B4-BE49-F238E27FC236}">
                <a16:creationId xmlns:a16="http://schemas.microsoft.com/office/drawing/2014/main" id="{5B894398-58A6-42B2-BA74-458462FCA57E}"/>
              </a:ext>
            </a:extLst>
          </p:cNvPr>
          <p:cNvSpPr>
            <a:spLocks noGrp="1"/>
          </p:cNvSpPr>
          <p:nvPr>
            <p:ph idx="1"/>
          </p:nvPr>
        </p:nvSpPr>
        <p:spPr/>
        <p:txBody>
          <a:bodyPr>
            <a:normAutofit lnSpcReduction="10000"/>
          </a:bodyPr>
          <a:lstStyle/>
          <a:p>
            <a:r>
              <a:rPr lang="en-US" dirty="0"/>
              <a:t> In the modern economy, it is often </a:t>
            </a:r>
            <a:r>
              <a:rPr lang="en-US" dirty="0" err="1"/>
              <a:t>difﬁ</a:t>
            </a:r>
            <a:r>
              <a:rPr lang="en-US" dirty="0"/>
              <a:t>  cult or impossible to predict how a   computer-based system (e.g., a mobile application) will evolve as time passes.</a:t>
            </a:r>
          </a:p>
          <a:p>
            <a:r>
              <a:rPr lang="en-US" dirty="0"/>
              <a:t> The prescriptive process models have a major failing: they forget the frailties of the people who build computer software. </a:t>
            </a:r>
          </a:p>
          <a:p>
            <a:r>
              <a:rPr lang="en-US" dirty="0"/>
              <a:t>Software engineers are not robots. They exhibit great variation in working styles; signiﬁcant differences in skill level, creativity, orderliness, consistency, and spontaneity.</a:t>
            </a:r>
          </a:p>
          <a:p>
            <a:r>
              <a:rPr lang="en-US" dirty="0"/>
              <a:t>If process models are to work, they must provide a realistic mechanism for encouraging the discipline that is necessary, or they must be characterized in a manner that shows “tolerance” for the people who do software engineering work. </a:t>
            </a:r>
          </a:p>
          <a:p>
            <a:r>
              <a:rPr lang="en-US" dirty="0"/>
              <a:t>One of the most compelling characteristics of the agile approach is its ability to reduce the costs of change through the software process.</a:t>
            </a:r>
          </a:p>
        </p:txBody>
      </p:sp>
    </p:spTree>
    <p:extLst>
      <p:ext uri="{BB962C8B-B14F-4D97-AF65-F5344CB8AC3E}">
        <p14:creationId xmlns:p14="http://schemas.microsoft.com/office/powerpoint/2010/main" val="3278157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94BD6-6121-4867-B953-814DC7EE0769}"/>
              </a:ext>
            </a:extLst>
          </p:cNvPr>
          <p:cNvSpPr>
            <a:spLocks noGrp="1"/>
          </p:cNvSpPr>
          <p:nvPr>
            <p:ph type="title"/>
          </p:nvPr>
        </p:nvSpPr>
        <p:spPr/>
        <p:txBody>
          <a:bodyPr/>
          <a:lstStyle/>
          <a:p>
            <a:r>
              <a:rPr lang="en-US" dirty="0"/>
              <a:t>What is Agility?</a:t>
            </a:r>
          </a:p>
        </p:txBody>
      </p:sp>
      <p:sp>
        <p:nvSpPr>
          <p:cNvPr id="3" name="Content Placeholder 2">
            <a:extLst>
              <a:ext uri="{FF2B5EF4-FFF2-40B4-BE49-F238E27FC236}">
                <a16:creationId xmlns:a16="http://schemas.microsoft.com/office/drawing/2014/main" id="{66E541C1-0DF3-41A5-A034-E020B0943C78}"/>
              </a:ext>
            </a:extLst>
          </p:cNvPr>
          <p:cNvSpPr>
            <a:spLocks noGrp="1"/>
          </p:cNvSpPr>
          <p:nvPr>
            <p:ph idx="1"/>
          </p:nvPr>
        </p:nvSpPr>
        <p:spPr/>
        <p:txBody>
          <a:bodyPr/>
          <a:lstStyle/>
          <a:p>
            <a:r>
              <a:rPr lang="en-US" dirty="0"/>
              <a:t>An agile team is a nimble team able to appropriately respond to changes. Change is what software development is very much about</a:t>
            </a:r>
          </a:p>
          <a:p>
            <a:r>
              <a:rPr lang="en-US" dirty="0"/>
              <a:t>Support for changes should be built-in everything we do in software, something we embrace because it is the heart and soul of software. </a:t>
            </a:r>
          </a:p>
          <a:p>
            <a:r>
              <a:rPr lang="en-US" dirty="0"/>
              <a:t>An agile team recognizes that software is developed by individuals working in teams and that the skills of these people, their ability to collaborate is at the core for the success of the project. </a:t>
            </a:r>
          </a:p>
          <a:p>
            <a:r>
              <a:rPr lang="en-US" dirty="0"/>
              <a:t>Agility is more than an effective response to change. It also encompasses the philosophy espoused in the </a:t>
            </a:r>
            <a:r>
              <a:rPr lang="en-US" b="1" dirty="0"/>
              <a:t>manifesto</a:t>
            </a:r>
            <a:r>
              <a:rPr lang="en-US" dirty="0"/>
              <a:t>: </a:t>
            </a:r>
          </a:p>
        </p:txBody>
      </p:sp>
    </p:spTree>
    <p:extLst>
      <p:ext uri="{BB962C8B-B14F-4D97-AF65-F5344CB8AC3E}">
        <p14:creationId xmlns:p14="http://schemas.microsoft.com/office/powerpoint/2010/main" val="915916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99EDC-6DDA-4885-8D99-96D5920510EE}"/>
              </a:ext>
            </a:extLst>
          </p:cNvPr>
          <p:cNvSpPr>
            <a:spLocks noGrp="1"/>
          </p:cNvSpPr>
          <p:nvPr>
            <p:ph type="title"/>
          </p:nvPr>
        </p:nvSpPr>
        <p:spPr/>
        <p:txBody>
          <a:bodyPr/>
          <a:lstStyle/>
          <a:p>
            <a:r>
              <a:rPr lang="en-US" dirty="0"/>
              <a:t>Agile Value Manifesto</a:t>
            </a:r>
          </a:p>
        </p:txBody>
      </p:sp>
      <p:sp>
        <p:nvSpPr>
          <p:cNvPr id="3" name="Content Placeholder 2">
            <a:extLst>
              <a:ext uri="{FF2B5EF4-FFF2-40B4-BE49-F238E27FC236}">
                <a16:creationId xmlns:a16="http://schemas.microsoft.com/office/drawing/2014/main" id="{DA1BDD80-62F3-43F2-BAD0-D017A678CE2D}"/>
              </a:ext>
            </a:extLst>
          </p:cNvPr>
          <p:cNvSpPr>
            <a:spLocks noGrp="1"/>
          </p:cNvSpPr>
          <p:nvPr>
            <p:ph idx="1"/>
          </p:nvPr>
        </p:nvSpPr>
        <p:spPr/>
        <p:txBody>
          <a:bodyPr/>
          <a:lstStyle/>
          <a:p>
            <a:r>
              <a:rPr lang="en-US" b="1" dirty="0"/>
              <a:t> Individuals and interactions   over processes and tools </a:t>
            </a:r>
          </a:p>
          <a:p>
            <a:r>
              <a:rPr lang="en-US" b="1" dirty="0"/>
              <a:t>Working software over comprehensive documentation </a:t>
            </a:r>
          </a:p>
          <a:p>
            <a:r>
              <a:rPr lang="en-US" b="1" dirty="0"/>
              <a:t>Customer collaboration over contract negotiation </a:t>
            </a:r>
          </a:p>
          <a:p>
            <a:r>
              <a:rPr lang="en-US" b="1" dirty="0"/>
              <a:t>Responding to change over following a plan </a:t>
            </a:r>
          </a:p>
        </p:txBody>
      </p:sp>
    </p:spTree>
    <p:extLst>
      <p:ext uri="{BB962C8B-B14F-4D97-AF65-F5344CB8AC3E}">
        <p14:creationId xmlns:p14="http://schemas.microsoft.com/office/powerpoint/2010/main" val="242697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43F5-92C4-42BE-A5ED-A83B28307FD8}"/>
              </a:ext>
            </a:extLst>
          </p:cNvPr>
          <p:cNvSpPr>
            <a:spLocks noGrp="1"/>
          </p:cNvSpPr>
          <p:nvPr>
            <p:ph type="title"/>
          </p:nvPr>
        </p:nvSpPr>
        <p:spPr/>
        <p:txBody>
          <a:bodyPr/>
          <a:lstStyle/>
          <a:p>
            <a:r>
              <a:rPr lang="en-US" dirty="0"/>
              <a:t>Agility Characteristic</a:t>
            </a:r>
          </a:p>
        </p:txBody>
      </p:sp>
      <p:sp>
        <p:nvSpPr>
          <p:cNvPr id="3" name="Content Placeholder 2">
            <a:extLst>
              <a:ext uri="{FF2B5EF4-FFF2-40B4-BE49-F238E27FC236}">
                <a16:creationId xmlns:a16="http://schemas.microsoft.com/office/drawing/2014/main" id="{826AF8C2-F60C-4776-9CF2-3535F38A4F4B}"/>
              </a:ext>
            </a:extLst>
          </p:cNvPr>
          <p:cNvSpPr>
            <a:spLocks noGrp="1"/>
          </p:cNvSpPr>
          <p:nvPr>
            <p:ph idx="1"/>
          </p:nvPr>
        </p:nvSpPr>
        <p:spPr/>
        <p:txBody>
          <a:bodyPr/>
          <a:lstStyle/>
          <a:p>
            <a:r>
              <a:rPr lang="en-US" dirty="0"/>
              <a:t>It emphasizes rapid delivery of operational software and deemphasizes the importance of intermediate work products (not always a good thing); </a:t>
            </a:r>
          </a:p>
          <a:p>
            <a:r>
              <a:rPr lang="en-US" dirty="0"/>
              <a:t>it adopts the customer as a part of the development team and works to eliminate the “us and them” attitude that continues to pervade many software projects; </a:t>
            </a:r>
          </a:p>
          <a:p>
            <a:r>
              <a:rPr lang="en-US" dirty="0"/>
              <a:t>it recognizes that planning in an uncertain world has its limits and that a project plan must be ﬂexible. </a:t>
            </a:r>
          </a:p>
        </p:txBody>
      </p:sp>
    </p:spTree>
    <p:extLst>
      <p:ext uri="{BB962C8B-B14F-4D97-AF65-F5344CB8AC3E}">
        <p14:creationId xmlns:p14="http://schemas.microsoft.com/office/powerpoint/2010/main" val="3715394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B9F3-F45F-44E2-A039-220B7755D5BE}"/>
              </a:ext>
            </a:extLst>
          </p:cNvPr>
          <p:cNvSpPr>
            <a:spLocks noGrp="1"/>
          </p:cNvSpPr>
          <p:nvPr>
            <p:ph type="title"/>
          </p:nvPr>
        </p:nvSpPr>
        <p:spPr/>
        <p:txBody>
          <a:bodyPr/>
          <a:lstStyle/>
          <a:p>
            <a:r>
              <a:rPr lang="en-US" dirty="0"/>
              <a:t>Agility Characteristic</a:t>
            </a:r>
          </a:p>
        </p:txBody>
      </p:sp>
      <p:sp>
        <p:nvSpPr>
          <p:cNvPr id="3" name="Content Placeholder 2">
            <a:extLst>
              <a:ext uri="{FF2B5EF4-FFF2-40B4-BE49-F238E27FC236}">
                <a16:creationId xmlns:a16="http://schemas.microsoft.com/office/drawing/2014/main" id="{19313FE4-551A-4568-9E8E-9EC9A876A4CE}"/>
              </a:ext>
            </a:extLst>
          </p:cNvPr>
          <p:cNvSpPr>
            <a:spLocks noGrp="1"/>
          </p:cNvSpPr>
          <p:nvPr>
            <p:ph idx="1"/>
          </p:nvPr>
        </p:nvSpPr>
        <p:spPr/>
        <p:txBody>
          <a:bodyPr/>
          <a:lstStyle/>
          <a:p>
            <a:r>
              <a:rPr lang="en-US" dirty="0"/>
              <a:t>Agility can be applied to any software process. </a:t>
            </a:r>
          </a:p>
          <a:p>
            <a:r>
              <a:rPr lang="en-US" dirty="0"/>
              <a:t>However, to accomplish this, it is essential that the process be designed in a way that allows the project team </a:t>
            </a:r>
            <a:r>
              <a:rPr lang="en-US" b="1" dirty="0"/>
              <a:t>to adapt tasks</a:t>
            </a:r>
            <a:r>
              <a:rPr lang="en-US" dirty="0"/>
              <a:t> and to </a:t>
            </a:r>
            <a:r>
              <a:rPr lang="en-US" b="1" dirty="0"/>
              <a:t>streamline them</a:t>
            </a:r>
            <a:r>
              <a:rPr lang="en-US" dirty="0"/>
              <a:t>, conduct </a:t>
            </a:r>
            <a:r>
              <a:rPr lang="en-US" b="1" dirty="0"/>
              <a:t>planning in a way that understands the ﬂuidity</a:t>
            </a:r>
            <a:r>
              <a:rPr lang="en-US" dirty="0"/>
              <a:t> of an agile development approach, </a:t>
            </a:r>
            <a:r>
              <a:rPr lang="en-US" b="1" dirty="0"/>
              <a:t>eliminate all but the most essential work</a:t>
            </a:r>
            <a:r>
              <a:rPr lang="en-US" dirty="0"/>
              <a:t> products and keep them lean, and </a:t>
            </a:r>
            <a:r>
              <a:rPr lang="en-US" b="1" dirty="0"/>
              <a:t>emphasize an incremental delivery</a:t>
            </a:r>
            <a:r>
              <a:rPr lang="en-US" dirty="0"/>
              <a:t> strategy that gets working software to the customer as rapidly as feasible for the product type and operational environment. </a:t>
            </a:r>
          </a:p>
        </p:txBody>
      </p:sp>
    </p:spTree>
    <p:extLst>
      <p:ext uri="{BB962C8B-B14F-4D97-AF65-F5344CB8AC3E}">
        <p14:creationId xmlns:p14="http://schemas.microsoft.com/office/powerpoint/2010/main" val="4217267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56500-4A5D-4CB6-92FF-AEA221247A65}"/>
              </a:ext>
            </a:extLst>
          </p:cNvPr>
          <p:cNvSpPr>
            <a:spLocks noGrp="1"/>
          </p:cNvSpPr>
          <p:nvPr>
            <p:ph type="title"/>
          </p:nvPr>
        </p:nvSpPr>
        <p:spPr/>
        <p:txBody>
          <a:bodyPr/>
          <a:lstStyle/>
          <a:p>
            <a:r>
              <a:rPr lang="en-US" dirty="0"/>
              <a:t>Agility &amp; Cost of Change</a:t>
            </a:r>
          </a:p>
        </p:txBody>
      </p:sp>
      <p:sp>
        <p:nvSpPr>
          <p:cNvPr id="3" name="Content Placeholder 2">
            <a:extLst>
              <a:ext uri="{FF2B5EF4-FFF2-40B4-BE49-F238E27FC236}">
                <a16:creationId xmlns:a16="http://schemas.microsoft.com/office/drawing/2014/main" id="{353F774B-2F80-4659-BECE-0A78EDB65C8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41C698F-EBB8-4FCA-B06E-A2F9540F8307}"/>
              </a:ext>
            </a:extLst>
          </p:cNvPr>
          <p:cNvPicPr>
            <a:picLocks noChangeAspect="1"/>
          </p:cNvPicPr>
          <p:nvPr/>
        </p:nvPicPr>
        <p:blipFill>
          <a:blip r:embed="rId2"/>
          <a:stretch>
            <a:fillRect/>
          </a:stretch>
        </p:blipFill>
        <p:spPr>
          <a:xfrm>
            <a:off x="2645672" y="1965960"/>
            <a:ext cx="6867525" cy="4229100"/>
          </a:xfrm>
          <a:prstGeom prst="rect">
            <a:avLst/>
          </a:prstGeom>
        </p:spPr>
      </p:pic>
    </p:spTree>
    <p:extLst>
      <p:ext uri="{BB962C8B-B14F-4D97-AF65-F5344CB8AC3E}">
        <p14:creationId xmlns:p14="http://schemas.microsoft.com/office/powerpoint/2010/main" val="951808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1F4BD-0115-49E5-A6DC-9329C61ACE78}"/>
              </a:ext>
            </a:extLst>
          </p:cNvPr>
          <p:cNvSpPr>
            <a:spLocks noGrp="1"/>
          </p:cNvSpPr>
          <p:nvPr>
            <p:ph type="title"/>
          </p:nvPr>
        </p:nvSpPr>
        <p:spPr/>
        <p:txBody>
          <a:bodyPr/>
          <a:lstStyle/>
          <a:p>
            <a:r>
              <a:rPr lang="en-US" dirty="0"/>
              <a:t>Agile Process</a:t>
            </a:r>
          </a:p>
        </p:txBody>
      </p:sp>
      <p:graphicFrame>
        <p:nvGraphicFramePr>
          <p:cNvPr id="4" name="Content Placeholder 3">
            <a:extLst>
              <a:ext uri="{FF2B5EF4-FFF2-40B4-BE49-F238E27FC236}">
                <a16:creationId xmlns:a16="http://schemas.microsoft.com/office/drawing/2014/main" id="{EB2D6FBB-C92C-44BE-99E4-ABEA6F301EF4}"/>
              </a:ext>
            </a:extLst>
          </p:cNvPr>
          <p:cNvGraphicFramePr>
            <a:graphicFrameLocks noGrp="1"/>
          </p:cNvGraphicFramePr>
          <p:nvPr>
            <p:ph idx="1"/>
            <p:extLst>
              <p:ext uri="{D42A27DB-BD31-4B8C-83A1-F6EECF244321}">
                <p14:modId xmlns:p14="http://schemas.microsoft.com/office/powerpoint/2010/main" val="1672117272"/>
              </p:ext>
            </p:extLst>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0588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79A8-0189-43EF-9875-35C02ADE2074}"/>
              </a:ext>
            </a:extLst>
          </p:cNvPr>
          <p:cNvSpPr>
            <a:spLocks noGrp="1"/>
          </p:cNvSpPr>
          <p:nvPr>
            <p:ph type="title"/>
          </p:nvPr>
        </p:nvSpPr>
        <p:spPr/>
        <p:txBody>
          <a:bodyPr/>
          <a:lstStyle/>
          <a:p>
            <a:r>
              <a:rPr lang="en-US" dirty="0"/>
              <a:t>12 Agility Principles</a:t>
            </a:r>
          </a:p>
        </p:txBody>
      </p:sp>
      <p:sp>
        <p:nvSpPr>
          <p:cNvPr id="3" name="Content Placeholder 2">
            <a:extLst>
              <a:ext uri="{FF2B5EF4-FFF2-40B4-BE49-F238E27FC236}">
                <a16:creationId xmlns:a16="http://schemas.microsoft.com/office/drawing/2014/main" id="{86652545-9B8D-4F4E-A481-7CD646503CB5}"/>
              </a:ext>
            </a:extLst>
          </p:cNvPr>
          <p:cNvSpPr>
            <a:spLocks noGrp="1"/>
          </p:cNvSpPr>
          <p:nvPr>
            <p:ph idx="1"/>
          </p:nvPr>
        </p:nvSpPr>
        <p:spPr/>
        <p:txBody>
          <a:bodyPr>
            <a:normAutofit lnSpcReduction="10000"/>
          </a:bodyPr>
          <a:lstStyle/>
          <a:p>
            <a:r>
              <a:rPr lang="en-US" dirty="0"/>
              <a:t>Our highest priority is to satisfy the customer through early and continuous delivery of valuable software. </a:t>
            </a:r>
          </a:p>
          <a:p>
            <a:r>
              <a:rPr lang="en-US" dirty="0"/>
              <a:t> Welcome changing requirements, even late in development. Agile processes harness change for the customer's competitive advantage. </a:t>
            </a:r>
          </a:p>
          <a:p>
            <a:r>
              <a:rPr lang="en-US" dirty="0"/>
              <a:t>Deliver working software frequently, from a couple of weeks to a couple of months, with a preference to the shorter timescale</a:t>
            </a:r>
          </a:p>
          <a:p>
            <a:r>
              <a:rPr lang="en-US" dirty="0"/>
              <a:t>Business people and developers must work together daily throughout the project.</a:t>
            </a:r>
          </a:p>
          <a:p>
            <a:r>
              <a:rPr lang="en-US" dirty="0"/>
              <a:t>Build projects around motivated individuals. Give them the environment and support they need, and trust them to get the job done.  </a:t>
            </a:r>
          </a:p>
          <a:p>
            <a:r>
              <a:rPr lang="en-US" dirty="0"/>
              <a:t>The most efﬁcient and effective method of conveying information to and within a development team is face-to-face conversation. </a:t>
            </a:r>
          </a:p>
        </p:txBody>
      </p:sp>
    </p:spTree>
    <p:extLst>
      <p:ext uri="{BB962C8B-B14F-4D97-AF65-F5344CB8AC3E}">
        <p14:creationId xmlns:p14="http://schemas.microsoft.com/office/powerpoint/2010/main" val="2770196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D539-FCD2-4FE5-81BF-BFE5D326B51C}"/>
              </a:ext>
            </a:extLst>
          </p:cNvPr>
          <p:cNvSpPr>
            <a:spLocks noGrp="1"/>
          </p:cNvSpPr>
          <p:nvPr>
            <p:ph type="title"/>
          </p:nvPr>
        </p:nvSpPr>
        <p:spPr/>
        <p:txBody>
          <a:bodyPr/>
          <a:lstStyle/>
          <a:p>
            <a:r>
              <a:rPr lang="en-US" dirty="0"/>
              <a:t>12 Agility Principles</a:t>
            </a:r>
          </a:p>
        </p:txBody>
      </p:sp>
      <p:sp>
        <p:nvSpPr>
          <p:cNvPr id="3" name="Content Placeholder 2">
            <a:extLst>
              <a:ext uri="{FF2B5EF4-FFF2-40B4-BE49-F238E27FC236}">
                <a16:creationId xmlns:a16="http://schemas.microsoft.com/office/drawing/2014/main" id="{333D5DAB-9337-49E7-B8CC-105D9024A3C2}"/>
              </a:ext>
            </a:extLst>
          </p:cNvPr>
          <p:cNvSpPr>
            <a:spLocks noGrp="1"/>
          </p:cNvSpPr>
          <p:nvPr>
            <p:ph idx="1"/>
          </p:nvPr>
        </p:nvSpPr>
        <p:spPr/>
        <p:txBody>
          <a:bodyPr/>
          <a:lstStyle/>
          <a:p>
            <a:r>
              <a:rPr lang="en-US" dirty="0"/>
              <a:t>Working software is the primary measure of progress. </a:t>
            </a:r>
          </a:p>
          <a:p>
            <a:r>
              <a:rPr lang="fr-FR" dirty="0"/>
              <a:t>Agile </a:t>
            </a:r>
            <a:r>
              <a:rPr lang="fr-FR" dirty="0" err="1"/>
              <a:t>processes</a:t>
            </a:r>
            <a:r>
              <a:rPr lang="fr-FR" dirty="0"/>
              <a:t> </a:t>
            </a:r>
            <a:r>
              <a:rPr lang="fr-FR" dirty="0" err="1"/>
              <a:t>promote</a:t>
            </a:r>
            <a:r>
              <a:rPr lang="fr-FR" dirty="0"/>
              <a:t> </a:t>
            </a:r>
            <a:r>
              <a:rPr lang="fr-FR" dirty="0" err="1"/>
              <a:t>sustainable</a:t>
            </a:r>
            <a:r>
              <a:rPr lang="fr-FR" dirty="0"/>
              <a:t> </a:t>
            </a:r>
            <a:r>
              <a:rPr lang="fr-FR" dirty="0" err="1"/>
              <a:t>development</a:t>
            </a:r>
            <a:r>
              <a:rPr lang="fr-FR" dirty="0"/>
              <a:t>.</a:t>
            </a:r>
          </a:p>
          <a:p>
            <a:r>
              <a:rPr lang="en-US" dirty="0"/>
              <a:t>Continuous attention to technical excellence and good design enhances agility</a:t>
            </a:r>
          </a:p>
          <a:p>
            <a:r>
              <a:rPr lang="en-US" dirty="0"/>
              <a:t>Simplicity—the art of maximizing the amount of work not done—is essential</a:t>
            </a:r>
          </a:p>
          <a:p>
            <a:r>
              <a:rPr lang="en-US" dirty="0"/>
              <a:t>The best architectures, requirements, and designs emerge from self-organizing teams. </a:t>
            </a:r>
          </a:p>
          <a:p>
            <a:r>
              <a:rPr lang="en-US" dirty="0"/>
              <a:t>At regular intervals, the team reﬂects on how to become more effective, then tunes and adjusts its behavior accordingly.</a:t>
            </a:r>
          </a:p>
        </p:txBody>
      </p:sp>
    </p:spTree>
    <p:extLst>
      <p:ext uri="{BB962C8B-B14F-4D97-AF65-F5344CB8AC3E}">
        <p14:creationId xmlns:p14="http://schemas.microsoft.com/office/powerpoint/2010/main" val="572903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7559B-6B39-449B-B41E-DAA0D4AE0152}"/>
              </a:ext>
            </a:extLst>
          </p:cNvPr>
          <p:cNvSpPr>
            <a:spLocks noGrp="1"/>
          </p:cNvSpPr>
          <p:nvPr>
            <p:ph type="title"/>
          </p:nvPr>
        </p:nvSpPr>
        <p:spPr/>
        <p:txBody>
          <a:bodyPr/>
          <a:lstStyle/>
          <a:p>
            <a:r>
              <a:rPr lang="en-US" dirty="0"/>
              <a:t>Rules</a:t>
            </a:r>
          </a:p>
        </p:txBody>
      </p:sp>
      <p:sp>
        <p:nvSpPr>
          <p:cNvPr id="3" name="Content Placeholder 2">
            <a:extLst>
              <a:ext uri="{FF2B5EF4-FFF2-40B4-BE49-F238E27FC236}">
                <a16:creationId xmlns:a16="http://schemas.microsoft.com/office/drawing/2014/main" id="{1088CDC1-E9F4-4BC1-A556-B5A02F20C8E6}"/>
              </a:ext>
            </a:extLst>
          </p:cNvPr>
          <p:cNvSpPr>
            <a:spLocks noGrp="1"/>
          </p:cNvSpPr>
          <p:nvPr>
            <p:ph idx="1"/>
          </p:nvPr>
        </p:nvSpPr>
        <p:spPr/>
        <p:txBody>
          <a:bodyPr/>
          <a:lstStyle/>
          <a:p>
            <a:pPr marL="502920" indent="-457200">
              <a:buFont typeface="+mj-lt"/>
              <a:buAutoNum type="arabicPeriod"/>
            </a:pPr>
            <a:r>
              <a:rPr lang="en-US" dirty="0"/>
              <a:t>Presence’s Tapping:</a:t>
            </a:r>
          </a:p>
          <a:p>
            <a:pPr marL="731520" lvl="1" indent="-457200">
              <a:buFont typeface="+mj-lt"/>
              <a:buAutoNum type="alphaLcParenR"/>
            </a:pPr>
            <a:r>
              <a:rPr lang="en-US" dirty="0"/>
              <a:t>At the beginning</a:t>
            </a:r>
          </a:p>
          <a:p>
            <a:pPr marL="731520" lvl="1" indent="-457200">
              <a:buFont typeface="+mj-lt"/>
              <a:buAutoNum type="alphaLcParenR"/>
            </a:pPr>
            <a:r>
              <a:rPr lang="en-US" dirty="0"/>
              <a:t>After 1 hour of the class</a:t>
            </a:r>
          </a:p>
          <a:p>
            <a:pPr marL="502920" indent="-457200">
              <a:buFont typeface="+mj-lt"/>
              <a:buAutoNum type="arabicPeriod"/>
            </a:pPr>
            <a:r>
              <a:rPr lang="en-US" dirty="0"/>
              <a:t>Tardiness tolerance: 15 minutes</a:t>
            </a:r>
          </a:p>
          <a:p>
            <a:pPr marL="502920" indent="-457200">
              <a:buFont typeface="+mj-lt"/>
              <a:buAutoNum type="arabicPeriod"/>
            </a:pPr>
            <a:r>
              <a:rPr lang="en-US" dirty="0"/>
              <a:t>Uniform rule: based on Tel-U’s rule about uniform</a:t>
            </a:r>
          </a:p>
          <a:p>
            <a:pPr marL="502920" indent="-457200">
              <a:buFont typeface="+mj-lt"/>
              <a:buAutoNum type="arabicPeriod"/>
            </a:pPr>
            <a:r>
              <a:rPr lang="en-US" dirty="0"/>
              <a:t>Total minimal presences: 75%</a:t>
            </a:r>
          </a:p>
          <a:p>
            <a:pPr marL="502920" indent="-457200">
              <a:buFont typeface="+mj-lt"/>
              <a:buAutoNum type="arabicPeriod"/>
            </a:pPr>
            <a:r>
              <a:rPr lang="en-US" dirty="0"/>
              <a:t>There is a quiz for every meeting  except for assessment or presentation schedule’s meeting. </a:t>
            </a:r>
          </a:p>
          <a:p>
            <a:pPr marL="502920" indent="-457200">
              <a:buFont typeface="+mj-lt"/>
              <a:buAutoNum type="arabicPeriod"/>
            </a:pPr>
            <a:r>
              <a:rPr lang="en-US" b="1" dirty="0">
                <a:solidFill>
                  <a:srgbClr val="FF0000"/>
                </a:solidFill>
              </a:rPr>
              <a:t>All acts of cheating will get an E grade</a:t>
            </a:r>
          </a:p>
        </p:txBody>
      </p:sp>
    </p:spTree>
    <p:extLst>
      <p:ext uri="{BB962C8B-B14F-4D97-AF65-F5344CB8AC3E}">
        <p14:creationId xmlns:p14="http://schemas.microsoft.com/office/powerpoint/2010/main" val="2507088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D50FB-C438-4AF8-A172-339EA9C2110D}"/>
              </a:ext>
            </a:extLst>
          </p:cNvPr>
          <p:cNvSpPr>
            <a:spLocks noGrp="1"/>
          </p:cNvSpPr>
          <p:nvPr>
            <p:ph type="title"/>
          </p:nvPr>
        </p:nvSpPr>
        <p:spPr/>
        <p:txBody>
          <a:bodyPr/>
          <a:lstStyle/>
          <a:p>
            <a:r>
              <a:rPr lang="en-US" dirty="0"/>
              <a:t>Agile Process</a:t>
            </a:r>
          </a:p>
        </p:txBody>
      </p:sp>
      <p:sp>
        <p:nvSpPr>
          <p:cNvPr id="3" name="Text Placeholder 2">
            <a:extLst>
              <a:ext uri="{FF2B5EF4-FFF2-40B4-BE49-F238E27FC236}">
                <a16:creationId xmlns:a16="http://schemas.microsoft.com/office/drawing/2014/main" id="{59E8C97C-5A21-47FA-BF19-951780C229D1}"/>
              </a:ext>
            </a:extLst>
          </p:cNvPr>
          <p:cNvSpPr>
            <a:spLocks noGrp="1"/>
          </p:cNvSpPr>
          <p:nvPr>
            <p:ph type="body" idx="1"/>
          </p:nvPr>
        </p:nvSpPr>
        <p:spPr/>
        <p:txBody>
          <a:bodyPr/>
          <a:lstStyle/>
          <a:p>
            <a:r>
              <a:rPr lang="en-US" dirty="0"/>
              <a:t>Extreme Programming</a:t>
            </a:r>
          </a:p>
        </p:txBody>
      </p:sp>
    </p:spTree>
    <p:extLst>
      <p:ext uri="{BB962C8B-B14F-4D97-AF65-F5344CB8AC3E}">
        <p14:creationId xmlns:p14="http://schemas.microsoft.com/office/powerpoint/2010/main" val="596217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A62BC-13AB-4BF2-A43A-7D5DB547AC20}"/>
              </a:ext>
            </a:extLst>
          </p:cNvPr>
          <p:cNvSpPr>
            <a:spLocks noGrp="1"/>
          </p:cNvSpPr>
          <p:nvPr>
            <p:ph type="title"/>
          </p:nvPr>
        </p:nvSpPr>
        <p:spPr/>
        <p:txBody>
          <a:bodyPr/>
          <a:lstStyle/>
          <a:p>
            <a:r>
              <a:rPr lang="en-US" dirty="0"/>
              <a:t>Extreme Programming (XP) </a:t>
            </a:r>
          </a:p>
        </p:txBody>
      </p:sp>
      <p:sp>
        <p:nvSpPr>
          <p:cNvPr id="3" name="Content Placeholder 2">
            <a:extLst>
              <a:ext uri="{FF2B5EF4-FFF2-40B4-BE49-F238E27FC236}">
                <a16:creationId xmlns:a16="http://schemas.microsoft.com/office/drawing/2014/main" id="{BB7CF69C-7384-4250-A18A-D55F8380C9CF}"/>
              </a:ext>
            </a:extLst>
          </p:cNvPr>
          <p:cNvSpPr>
            <a:spLocks noGrp="1"/>
          </p:cNvSpPr>
          <p:nvPr>
            <p:ph idx="1"/>
          </p:nvPr>
        </p:nvSpPr>
        <p:spPr/>
        <p:txBody>
          <a:bodyPr/>
          <a:lstStyle/>
          <a:p>
            <a:r>
              <a:rPr lang="en-US" dirty="0"/>
              <a:t> Extreme Programming   (XP), the most widely used approach to agile software development.</a:t>
            </a:r>
          </a:p>
          <a:p>
            <a:r>
              <a:rPr lang="en-US" dirty="0"/>
              <a:t>A variant of XP, called   Industrial XP   (IXP), reﬁnes XP and targets the agile process speciﬁcally for use within large organizations.</a:t>
            </a:r>
          </a:p>
        </p:txBody>
      </p:sp>
    </p:spTree>
    <p:extLst>
      <p:ext uri="{BB962C8B-B14F-4D97-AF65-F5344CB8AC3E}">
        <p14:creationId xmlns:p14="http://schemas.microsoft.com/office/powerpoint/2010/main" val="2773834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DE5D7-5B78-4F69-96AB-AAE9B4526421}"/>
              </a:ext>
            </a:extLst>
          </p:cNvPr>
          <p:cNvSpPr>
            <a:spLocks noGrp="1"/>
          </p:cNvSpPr>
          <p:nvPr>
            <p:ph type="title"/>
          </p:nvPr>
        </p:nvSpPr>
        <p:spPr>
          <a:xfrm>
            <a:off x="467139" y="1378226"/>
            <a:ext cx="2766391" cy="1356360"/>
          </a:xfrm>
        </p:spPr>
        <p:txBody>
          <a:bodyPr/>
          <a:lstStyle/>
          <a:p>
            <a:r>
              <a:rPr lang="en-US" dirty="0"/>
              <a:t>XP Processes</a:t>
            </a:r>
          </a:p>
        </p:txBody>
      </p:sp>
      <p:pic>
        <p:nvPicPr>
          <p:cNvPr id="4" name="Picture 3">
            <a:extLst>
              <a:ext uri="{FF2B5EF4-FFF2-40B4-BE49-F238E27FC236}">
                <a16:creationId xmlns:a16="http://schemas.microsoft.com/office/drawing/2014/main" id="{9FD830BF-1EEC-46AF-9A31-052318DA6B87}"/>
              </a:ext>
            </a:extLst>
          </p:cNvPr>
          <p:cNvPicPr>
            <a:picLocks noChangeAspect="1"/>
          </p:cNvPicPr>
          <p:nvPr/>
        </p:nvPicPr>
        <p:blipFill>
          <a:blip r:embed="rId3"/>
          <a:stretch>
            <a:fillRect/>
          </a:stretch>
        </p:blipFill>
        <p:spPr>
          <a:xfrm>
            <a:off x="3419061" y="320599"/>
            <a:ext cx="7960209" cy="6216802"/>
          </a:xfrm>
          <a:prstGeom prst="rect">
            <a:avLst/>
          </a:prstGeom>
        </p:spPr>
      </p:pic>
    </p:spTree>
    <p:extLst>
      <p:ext uri="{BB962C8B-B14F-4D97-AF65-F5344CB8AC3E}">
        <p14:creationId xmlns:p14="http://schemas.microsoft.com/office/powerpoint/2010/main" val="2853326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AC117-76ED-4692-9CFD-D9FA12556174}"/>
              </a:ext>
            </a:extLst>
          </p:cNvPr>
          <p:cNvSpPr>
            <a:spLocks noGrp="1"/>
          </p:cNvSpPr>
          <p:nvPr>
            <p:ph type="title"/>
          </p:nvPr>
        </p:nvSpPr>
        <p:spPr/>
        <p:txBody>
          <a:bodyPr/>
          <a:lstStyle/>
          <a:p>
            <a:r>
              <a:rPr lang="en-US" dirty="0"/>
              <a:t>XP Coding: Pair Programming</a:t>
            </a:r>
          </a:p>
        </p:txBody>
      </p:sp>
      <p:sp>
        <p:nvSpPr>
          <p:cNvPr id="3" name="Content Placeholder 2">
            <a:extLst>
              <a:ext uri="{FF2B5EF4-FFF2-40B4-BE49-F238E27FC236}">
                <a16:creationId xmlns:a16="http://schemas.microsoft.com/office/drawing/2014/main" id="{EF2D4D9E-B369-4ABD-8069-55E796C8BCFE}"/>
              </a:ext>
            </a:extLst>
          </p:cNvPr>
          <p:cNvSpPr>
            <a:spLocks noGrp="1"/>
          </p:cNvSpPr>
          <p:nvPr>
            <p:ph idx="1"/>
          </p:nvPr>
        </p:nvSpPr>
        <p:spPr/>
        <p:txBody>
          <a:bodyPr>
            <a:normAutofit/>
          </a:bodyPr>
          <a:lstStyle/>
          <a:p>
            <a:r>
              <a:rPr lang="en-US" dirty="0"/>
              <a:t>A key concept during the coding activity (and one of the most talked-about aspects of XP) is pair programming.</a:t>
            </a:r>
          </a:p>
          <a:p>
            <a:r>
              <a:rPr lang="en-US" dirty="0"/>
              <a:t>XP recommends that two </a:t>
            </a:r>
            <a:r>
              <a:rPr lang="en-US" b="1" dirty="0"/>
              <a:t>people work together at one computer</a:t>
            </a:r>
            <a:r>
              <a:rPr lang="en-US" dirty="0"/>
              <a:t> workstation to create code for a story. This provides a mechanism for </a:t>
            </a:r>
            <a:r>
              <a:rPr lang="en-US" u="sng" dirty="0"/>
              <a:t>real-time problem solving</a:t>
            </a:r>
            <a:r>
              <a:rPr lang="en-US" dirty="0"/>
              <a:t> (two heads are often better than one) </a:t>
            </a:r>
            <a:r>
              <a:rPr lang="en-US" u="sng" dirty="0"/>
              <a:t>and real-time quality assurance</a:t>
            </a:r>
            <a:r>
              <a:rPr lang="en-US" dirty="0"/>
              <a:t> (the code is reviewed as it is created). </a:t>
            </a:r>
          </a:p>
          <a:p>
            <a:r>
              <a:rPr lang="en-US" dirty="0"/>
              <a:t>It also keeps the developers focused on the problem at hand. In practice, each person takes on a slightly different role. For example, one person might think about the coding details of a particular portion of the design while the other ensures that coding standards.</a:t>
            </a:r>
          </a:p>
        </p:txBody>
      </p:sp>
    </p:spTree>
    <p:extLst>
      <p:ext uri="{BB962C8B-B14F-4D97-AF65-F5344CB8AC3E}">
        <p14:creationId xmlns:p14="http://schemas.microsoft.com/office/powerpoint/2010/main" val="1099084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D50FB-C438-4AF8-A172-339EA9C2110D}"/>
              </a:ext>
            </a:extLst>
          </p:cNvPr>
          <p:cNvSpPr>
            <a:spLocks noGrp="1"/>
          </p:cNvSpPr>
          <p:nvPr>
            <p:ph type="title"/>
          </p:nvPr>
        </p:nvSpPr>
        <p:spPr/>
        <p:txBody>
          <a:bodyPr/>
          <a:lstStyle/>
          <a:p>
            <a:r>
              <a:rPr lang="en-US" dirty="0"/>
              <a:t>Agile Process</a:t>
            </a:r>
          </a:p>
        </p:txBody>
      </p:sp>
      <p:sp>
        <p:nvSpPr>
          <p:cNvPr id="3" name="Text Placeholder 2">
            <a:extLst>
              <a:ext uri="{FF2B5EF4-FFF2-40B4-BE49-F238E27FC236}">
                <a16:creationId xmlns:a16="http://schemas.microsoft.com/office/drawing/2014/main" id="{59E8C97C-5A21-47FA-BF19-951780C229D1}"/>
              </a:ext>
            </a:extLst>
          </p:cNvPr>
          <p:cNvSpPr>
            <a:spLocks noGrp="1"/>
          </p:cNvSpPr>
          <p:nvPr>
            <p:ph type="body" idx="1"/>
          </p:nvPr>
        </p:nvSpPr>
        <p:spPr/>
        <p:txBody>
          <a:bodyPr/>
          <a:lstStyle/>
          <a:p>
            <a:r>
              <a:rPr lang="en-US" dirty="0"/>
              <a:t>SCRUM</a:t>
            </a:r>
          </a:p>
        </p:txBody>
      </p:sp>
    </p:spTree>
    <p:extLst>
      <p:ext uri="{BB962C8B-B14F-4D97-AF65-F5344CB8AC3E}">
        <p14:creationId xmlns:p14="http://schemas.microsoft.com/office/powerpoint/2010/main" val="1623937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41DFB9-2632-4F34-B0E6-4B7A93FF0C51}"/>
              </a:ext>
            </a:extLst>
          </p:cNvPr>
          <p:cNvPicPr>
            <a:picLocks noChangeAspect="1"/>
          </p:cNvPicPr>
          <p:nvPr/>
        </p:nvPicPr>
        <p:blipFill rotWithShape="1">
          <a:blip r:embed="rId2"/>
          <a:srcRect t="2389"/>
          <a:stretch/>
        </p:blipFill>
        <p:spPr>
          <a:xfrm>
            <a:off x="725690" y="622852"/>
            <a:ext cx="9637331" cy="5753100"/>
          </a:xfrm>
          <a:prstGeom prst="rect">
            <a:avLst/>
          </a:prstGeom>
        </p:spPr>
      </p:pic>
    </p:spTree>
    <p:extLst>
      <p:ext uri="{BB962C8B-B14F-4D97-AF65-F5344CB8AC3E}">
        <p14:creationId xmlns:p14="http://schemas.microsoft.com/office/powerpoint/2010/main" val="682299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4AAB4-9D90-417B-9D00-6A7BE74AFC44}"/>
              </a:ext>
            </a:extLst>
          </p:cNvPr>
          <p:cNvSpPr>
            <a:spLocks noGrp="1"/>
          </p:cNvSpPr>
          <p:nvPr>
            <p:ph type="title"/>
          </p:nvPr>
        </p:nvSpPr>
        <p:spPr/>
        <p:txBody>
          <a:bodyPr/>
          <a:lstStyle/>
          <a:p>
            <a:r>
              <a:rPr lang="en-US" dirty="0"/>
              <a:t>Scrum Process</a:t>
            </a:r>
          </a:p>
        </p:txBody>
      </p:sp>
      <p:sp>
        <p:nvSpPr>
          <p:cNvPr id="3" name="Content Placeholder 2">
            <a:extLst>
              <a:ext uri="{FF2B5EF4-FFF2-40B4-BE49-F238E27FC236}">
                <a16:creationId xmlns:a16="http://schemas.microsoft.com/office/drawing/2014/main" id="{2E513A27-7425-4F90-B669-137DAB8129BB}"/>
              </a:ext>
            </a:extLst>
          </p:cNvPr>
          <p:cNvSpPr>
            <a:spLocks noGrp="1"/>
          </p:cNvSpPr>
          <p:nvPr>
            <p:ph idx="1"/>
          </p:nvPr>
        </p:nvSpPr>
        <p:spPr/>
        <p:txBody>
          <a:bodyPr/>
          <a:lstStyle/>
          <a:p>
            <a:r>
              <a:rPr lang="en-US" dirty="0"/>
              <a:t>Scrum is an agile software development method that was conceived by Jeff Sutherland and his development team in the early 1990s.</a:t>
            </a:r>
          </a:p>
          <a:p>
            <a:r>
              <a:rPr lang="en-US" dirty="0"/>
              <a:t>Scrum principles are consistent with the agile manifesto and are used to guide development activities within a process that incorporates the following frame-work activities: requirements, analysis, design, evolution, and delivery.  </a:t>
            </a:r>
          </a:p>
          <a:p>
            <a:r>
              <a:rPr lang="en-US" dirty="0"/>
              <a:t>Within each framework activity, work tasks occur within a process pattern called a   </a:t>
            </a:r>
            <a:r>
              <a:rPr lang="en-US" b="1" dirty="0"/>
              <a:t>sprint</a:t>
            </a:r>
            <a:r>
              <a:rPr lang="en-US" dirty="0"/>
              <a:t>.</a:t>
            </a:r>
          </a:p>
          <a:p>
            <a:r>
              <a:rPr lang="en-US" dirty="0"/>
              <a:t>Scrum emphasizes the use of a set of software process patterns that have proven effective for projects with tight timelines.</a:t>
            </a:r>
          </a:p>
        </p:txBody>
      </p:sp>
    </p:spTree>
    <p:extLst>
      <p:ext uri="{BB962C8B-B14F-4D97-AF65-F5344CB8AC3E}">
        <p14:creationId xmlns:p14="http://schemas.microsoft.com/office/powerpoint/2010/main" val="4058191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0BFF4-AE2E-4E0A-8DF6-AAF4955B6BE3}"/>
              </a:ext>
            </a:extLst>
          </p:cNvPr>
          <p:cNvSpPr>
            <a:spLocks noGrp="1"/>
          </p:cNvSpPr>
          <p:nvPr>
            <p:ph type="title"/>
          </p:nvPr>
        </p:nvSpPr>
        <p:spPr/>
        <p:txBody>
          <a:bodyPr/>
          <a:lstStyle/>
          <a:p>
            <a:r>
              <a:rPr lang="en-US" dirty="0"/>
              <a:t>Scrum Activities</a:t>
            </a:r>
          </a:p>
        </p:txBody>
      </p:sp>
      <p:sp>
        <p:nvSpPr>
          <p:cNvPr id="3" name="Content Placeholder 2">
            <a:extLst>
              <a:ext uri="{FF2B5EF4-FFF2-40B4-BE49-F238E27FC236}">
                <a16:creationId xmlns:a16="http://schemas.microsoft.com/office/drawing/2014/main" id="{87C75039-4521-462B-88F2-ACA0C563D74F}"/>
              </a:ext>
            </a:extLst>
          </p:cNvPr>
          <p:cNvSpPr>
            <a:spLocks noGrp="1"/>
          </p:cNvSpPr>
          <p:nvPr>
            <p:ph idx="1"/>
          </p:nvPr>
        </p:nvSpPr>
        <p:spPr>
          <a:xfrm>
            <a:off x="1143000" y="2057400"/>
            <a:ext cx="9872871" cy="4191000"/>
          </a:xfrm>
        </p:spPr>
        <p:txBody>
          <a:bodyPr>
            <a:normAutofit/>
          </a:bodyPr>
          <a:lstStyle/>
          <a:p>
            <a:r>
              <a:rPr lang="en-US" dirty="0"/>
              <a:t>Each of these process patterns defines a set of development activities: Backlogs, Sprints, Scrum Meetings</a:t>
            </a:r>
          </a:p>
          <a:p>
            <a:r>
              <a:rPr lang="en-US" dirty="0"/>
              <a:t>Backlog  —a prioritized list of project requirements or features that provide business value for the customer. Items can be added to the backlog at any time.</a:t>
            </a:r>
          </a:p>
          <a:p>
            <a:r>
              <a:rPr lang="en-US" dirty="0"/>
              <a:t>Sprints  —consist of work units that are required to achieve a requirement deﬁned in the backlog that must be ﬁt into a predeﬁned time-box</a:t>
            </a:r>
          </a:p>
          <a:p>
            <a:r>
              <a:rPr lang="en-US" dirty="0"/>
              <a:t>Scrum meetings  —are short (typically 15-minute) meetings held daily by the Scrum team. Three key questions are asked and answered by all team members: </a:t>
            </a:r>
          </a:p>
          <a:p>
            <a:pPr lvl="1"/>
            <a:r>
              <a:rPr lang="en-US" dirty="0"/>
              <a:t>What did you do since the last team meeting? </a:t>
            </a:r>
          </a:p>
          <a:p>
            <a:pPr lvl="1"/>
            <a:r>
              <a:rPr lang="en-US" dirty="0"/>
              <a:t>What obstacles are you encountering? </a:t>
            </a:r>
          </a:p>
          <a:p>
            <a:pPr lvl="1"/>
            <a:r>
              <a:rPr lang="en-US" dirty="0"/>
              <a:t>What do you plan to accomplish by the next team meeting? </a:t>
            </a:r>
          </a:p>
        </p:txBody>
      </p:sp>
    </p:spTree>
    <p:extLst>
      <p:ext uri="{BB962C8B-B14F-4D97-AF65-F5344CB8AC3E}">
        <p14:creationId xmlns:p14="http://schemas.microsoft.com/office/powerpoint/2010/main" val="2115289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D50FB-C438-4AF8-A172-339EA9C2110D}"/>
              </a:ext>
            </a:extLst>
          </p:cNvPr>
          <p:cNvSpPr>
            <a:spLocks noGrp="1"/>
          </p:cNvSpPr>
          <p:nvPr>
            <p:ph type="title"/>
          </p:nvPr>
        </p:nvSpPr>
        <p:spPr/>
        <p:txBody>
          <a:bodyPr/>
          <a:lstStyle/>
          <a:p>
            <a:r>
              <a:rPr lang="en-US" dirty="0"/>
              <a:t>Agile Process</a:t>
            </a:r>
          </a:p>
        </p:txBody>
      </p:sp>
      <p:sp>
        <p:nvSpPr>
          <p:cNvPr id="3" name="Text Placeholder 2">
            <a:extLst>
              <a:ext uri="{FF2B5EF4-FFF2-40B4-BE49-F238E27FC236}">
                <a16:creationId xmlns:a16="http://schemas.microsoft.com/office/drawing/2014/main" id="{59E8C97C-5A21-47FA-BF19-951780C229D1}"/>
              </a:ext>
            </a:extLst>
          </p:cNvPr>
          <p:cNvSpPr>
            <a:spLocks noGrp="1"/>
          </p:cNvSpPr>
          <p:nvPr>
            <p:ph type="body" idx="1"/>
          </p:nvPr>
        </p:nvSpPr>
        <p:spPr/>
        <p:txBody>
          <a:bodyPr/>
          <a:lstStyle/>
          <a:p>
            <a:r>
              <a:rPr lang="en-US" dirty="0"/>
              <a:t>Dynamic Systems Development Method</a:t>
            </a:r>
          </a:p>
        </p:txBody>
      </p:sp>
    </p:spTree>
    <p:extLst>
      <p:ext uri="{BB962C8B-B14F-4D97-AF65-F5344CB8AC3E}">
        <p14:creationId xmlns:p14="http://schemas.microsoft.com/office/powerpoint/2010/main" val="3839671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2675D-7BD0-4242-A8D4-7AAFD6D9902F}"/>
              </a:ext>
            </a:extLst>
          </p:cNvPr>
          <p:cNvSpPr>
            <a:spLocks noGrp="1"/>
          </p:cNvSpPr>
          <p:nvPr>
            <p:ph type="title"/>
          </p:nvPr>
        </p:nvSpPr>
        <p:spPr/>
        <p:txBody>
          <a:bodyPr/>
          <a:lstStyle/>
          <a:p>
            <a:r>
              <a:rPr lang="en-US" dirty="0"/>
              <a:t>Dynamic Systems Development Method (DSDM)</a:t>
            </a:r>
          </a:p>
        </p:txBody>
      </p:sp>
      <p:sp>
        <p:nvSpPr>
          <p:cNvPr id="3" name="Content Placeholder 2">
            <a:extLst>
              <a:ext uri="{FF2B5EF4-FFF2-40B4-BE49-F238E27FC236}">
                <a16:creationId xmlns:a16="http://schemas.microsoft.com/office/drawing/2014/main" id="{04BEF41E-A135-486E-8D95-B378CEA85491}"/>
              </a:ext>
            </a:extLst>
          </p:cNvPr>
          <p:cNvSpPr>
            <a:spLocks noGrp="1"/>
          </p:cNvSpPr>
          <p:nvPr>
            <p:ph idx="1"/>
          </p:nvPr>
        </p:nvSpPr>
        <p:spPr/>
        <p:txBody>
          <a:bodyPr/>
          <a:lstStyle/>
          <a:p>
            <a:r>
              <a:rPr lang="en-US" dirty="0"/>
              <a:t>Dynamic Systems Development Method is an agile software development approach that “provides a framework for building and maintaining systems which meet tight time constraints through the use of incremental prototyping in a controlled project environment.</a:t>
            </a:r>
          </a:p>
          <a:p>
            <a:r>
              <a:rPr lang="en-US" dirty="0"/>
              <a:t>DSDM is an iterative software process in which each iteration follows the 80  percent rule. That is, only enough work is required for each increment to facilitate movement to the next increment. </a:t>
            </a:r>
          </a:p>
        </p:txBody>
      </p:sp>
    </p:spTree>
    <p:extLst>
      <p:ext uri="{BB962C8B-B14F-4D97-AF65-F5344CB8AC3E}">
        <p14:creationId xmlns:p14="http://schemas.microsoft.com/office/powerpoint/2010/main" val="3048898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6B09-8E5D-4604-9630-A713DCFA48B1}"/>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C7124650-06A6-41D5-B749-F0949EE43CA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11778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2B74C-C9C3-46A7-91EB-091F9A5EB6FF}"/>
              </a:ext>
            </a:extLst>
          </p:cNvPr>
          <p:cNvSpPr>
            <a:spLocks noGrp="1"/>
          </p:cNvSpPr>
          <p:nvPr>
            <p:ph type="title"/>
          </p:nvPr>
        </p:nvSpPr>
        <p:spPr/>
        <p:txBody>
          <a:bodyPr/>
          <a:lstStyle/>
          <a:p>
            <a:r>
              <a:rPr lang="en-US" dirty="0"/>
              <a:t>DSDM Iterative Cycles</a:t>
            </a:r>
          </a:p>
        </p:txBody>
      </p:sp>
      <p:sp>
        <p:nvSpPr>
          <p:cNvPr id="3" name="Content Placeholder 2">
            <a:extLst>
              <a:ext uri="{FF2B5EF4-FFF2-40B4-BE49-F238E27FC236}">
                <a16:creationId xmlns:a16="http://schemas.microsoft.com/office/drawing/2014/main" id="{5E4870FC-09A3-495D-9C56-2A4440B2172D}"/>
              </a:ext>
            </a:extLst>
          </p:cNvPr>
          <p:cNvSpPr>
            <a:spLocks noGrp="1"/>
          </p:cNvSpPr>
          <p:nvPr>
            <p:ph idx="1"/>
          </p:nvPr>
        </p:nvSpPr>
        <p:spPr/>
        <p:txBody>
          <a:bodyPr/>
          <a:lstStyle/>
          <a:p>
            <a:r>
              <a:rPr lang="en-US" dirty="0"/>
              <a:t>Functional model iteration—  produces a set of incremental prototypes that demonstrate functionality for the customer. </a:t>
            </a:r>
          </a:p>
          <a:p>
            <a:r>
              <a:rPr lang="en-US" dirty="0"/>
              <a:t>Design and build iteration—  revisits prototypes built during the functional model iteration to ensure that each has been engineered in a manner that will enable it to provide operational business value for end users</a:t>
            </a:r>
          </a:p>
          <a:p>
            <a:r>
              <a:rPr lang="en-US" dirty="0"/>
              <a:t> Implementation—  places the latest software increment (an “operationalized” prototype) into the operational environment.</a:t>
            </a:r>
          </a:p>
        </p:txBody>
      </p:sp>
    </p:spTree>
    <p:extLst>
      <p:ext uri="{BB962C8B-B14F-4D97-AF65-F5344CB8AC3E}">
        <p14:creationId xmlns:p14="http://schemas.microsoft.com/office/powerpoint/2010/main" val="2572474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D50FB-C438-4AF8-A172-339EA9C2110D}"/>
              </a:ext>
            </a:extLst>
          </p:cNvPr>
          <p:cNvSpPr>
            <a:spLocks noGrp="1"/>
          </p:cNvSpPr>
          <p:nvPr>
            <p:ph type="title"/>
          </p:nvPr>
        </p:nvSpPr>
        <p:spPr/>
        <p:txBody>
          <a:bodyPr/>
          <a:lstStyle/>
          <a:p>
            <a:r>
              <a:rPr lang="en-US" dirty="0"/>
              <a:t>Agile Process</a:t>
            </a:r>
          </a:p>
        </p:txBody>
      </p:sp>
      <p:sp>
        <p:nvSpPr>
          <p:cNvPr id="3" name="Text Placeholder 2">
            <a:extLst>
              <a:ext uri="{FF2B5EF4-FFF2-40B4-BE49-F238E27FC236}">
                <a16:creationId xmlns:a16="http://schemas.microsoft.com/office/drawing/2014/main" id="{59E8C97C-5A21-47FA-BF19-951780C229D1}"/>
              </a:ext>
            </a:extLst>
          </p:cNvPr>
          <p:cNvSpPr>
            <a:spLocks noGrp="1"/>
          </p:cNvSpPr>
          <p:nvPr>
            <p:ph type="body" idx="1"/>
          </p:nvPr>
        </p:nvSpPr>
        <p:spPr/>
        <p:txBody>
          <a:bodyPr/>
          <a:lstStyle/>
          <a:p>
            <a:r>
              <a:rPr lang="en-US" dirty="0"/>
              <a:t>Agile Modeling (AM)</a:t>
            </a:r>
          </a:p>
        </p:txBody>
      </p:sp>
    </p:spTree>
    <p:extLst>
      <p:ext uri="{BB962C8B-B14F-4D97-AF65-F5344CB8AC3E}">
        <p14:creationId xmlns:p14="http://schemas.microsoft.com/office/powerpoint/2010/main" val="2515893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DD03-42C3-44FA-BB2D-C61769CCF6EE}"/>
              </a:ext>
            </a:extLst>
          </p:cNvPr>
          <p:cNvSpPr>
            <a:spLocks noGrp="1"/>
          </p:cNvSpPr>
          <p:nvPr>
            <p:ph type="title"/>
          </p:nvPr>
        </p:nvSpPr>
        <p:spPr/>
        <p:txBody>
          <a:bodyPr/>
          <a:lstStyle/>
          <a:p>
            <a:r>
              <a:rPr lang="en-US" dirty="0"/>
              <a:t>Agile Modeling (AM)</a:t>
            </a:r>
          </a:p>
        </p:txBody>
      </p:sp>
      <p:sp>
        <p:nvSpPr>
          <p:cNvPr id="3" name="Content Placeholder 2">
            <a:extLst>
              <a:ext uri="{FF2B5EF4-FFF2-40B4-BE49-F238E27FC236}">
                <a16:creationId xmlns:a16="http://schemas.microsoft.com/office/drawing/2014/main" id="{07500F87-426B-4466-9E8A-F21BFDB09BA8}"/>
              </a:ext>
            </a:extLst>
          </p:cNvPr>
          <p:cNvSpPr>
            <a:spLocks noGrp="1"/>
          </p:cNvSpPr>
          <p:nvPr>
            <p:ph idx="1"/>
          </p:nvPr>
        </p:nvSpPr>
        <p:spPr/>
        <p:txBody>
          <a:bodyPr/>
          <a:lstStyle/>
          <a:p>
            <a:r>
              <a:rPr lang="en-US" dirty="0"/>
              <a:t>Agile Modeling (AM) is a practice-based methodology for effective modeling and documentation of software-based systems. </a:t>
            </a:r>
          </a:p>
          <a:p>
            <a:r>
              <a:rPr lang="en-US" dirty="0"/>
              <a:t>Agile Modeling (AM) is a collection of values, principles, and practices for modeling software that can be applied on a software development project in an effective and light-weight manner. </a:t>
            </a:r>
          </a:p>
          <a:p>
            <a:r>
              <a:rPr lang="en-US" dirty="0"/>
              <a:t>Agile models are more effective than traditional models because they are just barely good, they don’t have to be perfect.</a:t>
            </a:r>
          </a:p>
        </p:txBody>
      </p:sp>
    </p:spTree>
    <p:extLst>
      <p:ext uri="{BB962C8B-B14F-4D97-AF65-F5344CB8AC3E}">
        <p14:creationId xmlns:p14="http://schemas.microsoft.com/office/powerpoint/2010/main" val="3335013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D50FB-C438-4AF8-A172-339EA9C2110D}"/>
              </a:ext>
            </a:extLst>
          </p:cNvPr>
          <p:cNvSpPr>
            <a:spLocks noGrp="1"/>
          </p:cNvSpPr>
          <p:nvPr>
            <p:ph type="title"/>
          </p:nvPr>
        </p:nvSpPr>
        <p:spPr/>
        <p:txBody>
          <a:bodyPr/>
          <a:lstStyle/>
          <a:p>
            <a:r>
              <a:rPr lang="en-US" dirty="0"/>
              <a:t>Agile Process</a:t>
            </a:r>
          </a:p>
        </p:txBody>
      </p:sp>
      <p:sp>
        <p:nvSpPr>
          <p:cNvPr id="3" name="Text Placeholder 2">
            <a:extLst>
              <a:ext uri="{FF2B5EF4-FFF2-40B4-BE49-F238E27FC236}">
                <a16:creationId xmlns:a16="http://schemas.microsoft.com/office/drawing/2014/main" id="{59E8C97C-5A21-47FA-BF19-951780C229D1}"/>
              </a:ext>
            </a:extLst>
          </p:cNvPr>
          <p:cNvSpPr>
            <a:spLocks noGrp="1"/>
          </p:cNvSpPr>
          <p:nvPr>
            <p:ph type="body" idx="1"/>
          </p:nvPr>
        </p:nvSpPr>
        <p:spPr/>
        <p:txBody>
          <a:bodyPr/>
          <a:lstStyle/>
          <a:p>
            <a:r>
              <a:rPr lang="en-US" dirty="0"/>
              <a:t>Agile Unified Process (AUP)</a:t>
            </a:r>
          </a:p>
        </p:txBody>
      </p:sp>
    </p:spTree>
    <p:extLst>
      <p:ext uri="{BB962C8B-B14F-4D97-AF65-F5344CB8AC3E}">
        <p14:creationId xmlns:p14="http://schemas.microsoft.com/office/powerpoint/2010/main" val="1848080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BEFB3-83EA-4883-8405-83D67E519398}"/>
              </a:ext>
            </a:extLst>
          </p:cNvPr>
          <p:cNvSpPr>
            <a:spLocks noGrp="1"/>
          </p:cNvSpPr>
          <p:nvPr>
            <p:ph type="title"/>
          </p:nvPr>
        </p:nvSpPr>
        <p:spPr/>
        <p:txBody>
          <a:bodyPr/>
          <a:lstStyle/>
          <a:p>
            <a:r>
              <a:rPr lang="en-US" dirty="0"/>
              <a:t>Agile Unified Process (AUP)</a:t>
            </a:r>
          </a:p>
        </p:txBody>
      </p:sp>
      <p:sp>
        <p:nvSpPr>
          <p:cNvPr id="3" name="Content Placeholder 2">
            <a:extLst>
              <a:ext uri="{FF2B5EF4-FFF2-40B4-BE49-F238E27FC236}">
                <a16:creationId xmlns:a16="http://schemas.microsoft.com/office/drawing/2014/main" id="{EA58D07E-138B-46C0-921B-A23B0ED3BB3F}"/>
              </a:ext>
            </a:extLst>
          </p:cNvPr>
          <p:cNvSpPr>
            <a:spLocks noGrp="1"/>
          </p:cNvSpPr>
          <p:nvPr>
            <p:ph idx="1"/>
          </p:nvPr>
        </p:nvSpPr>
        <p:spPr/>
        <p:txBody>
          <a:bodyPr/>
          <a:lstStyle/>
          <a:p>
            <a:r>
              <a:rPr lang="en-US" dirty="0"/>
              <a:t>AUP provides a serial overlay that enables a team to visualize the overall process ﬂow for a software project.</a:t>
            </a:r>
          </a:p>
          <a:p>
            <a:r>
              <a:rPr lang="en-US" dirty="0"/>
              <a:t>Each AUP iteration addresses the following activities:</a:t>
            </a:r>
          </a:p>
          <a:p>
            <a:pPr lvl="1"/>
            <a:r>
              <a:rPr lang="en-US" dirty="0"/>
              <a:t> Modeling. UML representations of the business and problem domains are created. </a:t>
            </a:r>
          </a:p>
          <a:p>
            <a:pPr lvl="1"/>
            <a:r>
              <a:rPr lang="en-US" dirty="0"/>
              <a:t> Implementation. Models are translated into source code. </a:t>
            </a:r>
          </a:p>
          <a:p>
            <a:pPr lvl="1"/>
            <a:r>
              <a:rPr lang="en-US" dirty="0"/>
              <a:t> Testing</a:t>
            </a:r>
          </a:p>
          <a:p>
            <a:pPr lvl="1"/>
            <a:r>
              <a:rPr lang="en-US" dirty="0"/>
              <a:t> Deployment</a:t>
            </a:r>
          </a:p>
          <a:p>
            <a:pPr lvl="1"/>
            <a:r>
              <a:rPr lang="en-US" dirty="0"/>
              <a:t> Conﬁguration and project management.</a:t>
            </a:r>
          </a:p>
          <a:p>
            <a:pPr lvl="1"/>
            <a:r>
              <a:rPr lang="en-US" dirty="0"/>
              <a:t> Environment management. </a:t>
            </a:r>
          </a:p>
        </p:txBody>
      </p:sp>
    </p:spTree>
    <p:extLst>
      <p:ext uri="{BB962C8B-B14F-4D97-AF65-F5344CB8AC3E}">
        <p14:creationId xmlns:p14="http://schemas.microsoft.com/office/powerpoint/2010/main" val="3390724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84F67-263E-4C97-9D6E-943E409E6C82}"/>
              </a:ext>
            </a:extLst>
          </p:cNvPr>
          <p:cNvSpPr>
            <a:spLocks noGrp="1"/>
          </p:cNvSpPr>
          <p:nvPr>
            <p:ph type="title"/>
          </p:nvPr>
        </p:nvSpPr>
        <p:spPr/>
        <p:txBody>
          <a:bodyPr/>
          <a:lstStyle/>
          <a:p>
            <a:r>
              <a:rPr lang="en-US" dirty="0"/>
              <a:t>Quiz Time!!</a:t>
            </a:r>
          </a:p>
        </p:txBody>
      </p:sp>
      <p:sp>
        <p:nvSpPr>
          <p:cNvPr id="3" name="Text Placeholder 2">
            <a:extLst>
              <a:ext uri="{FF2B5EF4-FFF2-40B4-BE49-F238E27FC236}">
                <a16:creationId xmlns:a16="http://schemas.microsoft.com/office/drawing/2014/main" id="{297610C2-3362-45A5-B068-59832D1D670C}"/>
              </a:ext>
            </a:extLst>
          </p:cNvPr>
          <p:cNvSpPr>
            <a:spLocks noGrp="1"/>
          </p:cNvSpPr>
          <p:nvPr>
            <p:ph type="body" idx="1"/>
          </p:nvPr>
        </p:nvSpPr>
        <p:spPr/>
        <p:txBody>
          <a:bodyPr/>
          <a:lstStyle/>
          <a:p>
            <a:r>
              <a:rPr lang="en-US" dirty="0"/>
              <a:t>It changed to preliminary task (TP) – 0 minute</a:t>
            </a:r>
          </a:p>
        </p:txBody>
      </p:sp>
    </p:spTree>
    <p:extLst>
      <p:ext uri="{BB962C8B-B14F-4D97-AF65-F5344CB8AC3E}">
        <p14:creationId xmlns:p14="http://schemas.microsoft.com/office/powerpoint/2010/main" val="746982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B7C7F-243E-46E7-8795-5A67C4DA16BB}"/>
              </a:ext>
            </a:extLst>
          </p:cNvPr>
          <p:cNvSpPr>
            <a:spLocks noGrp="1"/>
          </p:cNvSpPr>
          <p:nvPr>
            <p:ph type="title"/>
          </p:nvPr>
        </p:nvSpPr>
        <p:spPr/>
        <p:txBody>
          <a:bodyPr/>
          <a:lstStyle/>
          <a:p>
            <a:r>
              <a:rPr lang="en-US" dirty="0"/>
              <a:t>Case study </a:t>
            </a:r>
          </a:p>
        </p:txBody>
      </p:sp>
      <p:sp>
        <p:nvSpPr>
          <p:cNvPr id="3" name="Text Placeholder 2">
            <a:extLst>
              <a:ext uri="{FF2B5EF4-FFF2-40B4-BE49-F238E27FC236}">
                <a16:creationId xmlns:a16="http://schemas.microsoft.com/office/drawing/2014/main" id="{195D9EBA-53D1-4A42-AE30-E2F60CB232EA}"/>
              </a:ext>
            </a:extLst>
          </p:cNvPr>
          <p:cNvSpPr>
            <a:spLocks noGrp="1"/>
          </p:cNvSpPr>
          <p:nvPr>
            <p:ph type="body" idx="1"/>
          </p:nvPr>
        </p:nvSpPr>
        <p:spPr/>
        <p:txBody>
          <a:bodyPr/>
          <a:lstStyle/>
          <a:p>
            <a:r>
              <a:rPr lang="en-US" dirty="0"/>
              <a:t>How to use Trello – 2 x 50 minutes</a:t>
            </a:r>
          </a:p>
        </p:txBody>
      </p:sp>
    </p:spTree>
    <p:extLst>
      <p:ext uri="{BB962C8B-B14F-4D97-AF65-F5344CB8AC3E}">
        <p14:creationId xmlns:p14="http://schemas.microsoft.com/office/powerpoint/2010/main" val="1464673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B7ED-9E67-4CDC-A248-A7FC6A24457A}"/>
              </a:ext>
            </a:extLst>
          </p:cNvPr>
          <p:cNvSpPr>
            <a:spLocks noGrp="1"/>
          </p:cNvSpPr>
          <p:nvPr>
            <p:ph type="title"/>
          </p:nvPr>
        </p:nvSpPr>
        <p:spPr/>
        <p:txBody>
          <a:bodyPr/>
          <a:lstStyle/>
          <a:p>
            <a:r>
              <a:rPr lang="en-US" dirty="0"/>
              <a:t>Agile &amp; Collaboration Task</a:t>
            </a:r>
          </a:p>
        </p:txBody>
      </p:sp>
      <p:sp>
        <p:nvSpPr>
          <p:cNvPr id="3" name="Content Placeholder 2">
            <a:extLst>
              <a:ext uri="{FF2B5EF4-FFF2-40B4-BE49-F238E27FC236}">
                <a16:creationId xmlns:a16="http://schemas.microsoft.com/office/drawing/2014/main" id="{020265F3-7F3E-431B-9FB3-13F82BC0B27D}"/>
              </a:ext>
            </a:extLst>
          </p:cNvPr>
          <p:cNvSpPr>
            <a:spLocks noGrp="1"/>
          </p:cNvSpPr>
          <p:nvPr>
            <p:ph idx="1"/>
          </p:nvPr>
        </p:nvSpPr>
        <p:spPr/>
        <p:txBody>
          <a:bodyPr/>
          <a:lstStyle/>
          <a:p>
            <a:r>
              <a:rPr lang="en-US" dirty="0"/>
              <a:t>Agile promotes the profound concept that large projects can be broken down into smaller tasks. They are then completed in manageable chunks and prioritized and iterated on as needed.</a:t>
            </a:r>
          </a:p>
          <a:p>
            <a:r>
              <a:rPr lang="en-US" dirty="0"/>
              <a:t>Because of its immense benefits to productivity and workflow flexibility, teams from all kinds of industries have embraced the Agile mindset. Product development, marketing, and sales are just some of the activities that can be accelerated and improved with it.</a:t>
            </a:r>
          </a:p>
          <a:p>
            <a:r>
              <a:rPr lang="en-US" dirty="0"/>
              <a:t>The Agile methodology has been successfully applied with the popular project management tool, Trello. It’s among the top choices for organization software that can accommodate the principles of Agile. Trello is based on the Kanban productivity system.</a:t>
            </a:r>
          </a:p>
        </p:txBody>
      </p:sp>
    </p:spTree>
    <p:extLst>
      <p:ext uri="{BB962C8B-B14F-4D97-AF65-F5344CB8AC3E}">
        <p14:creationId xmlns:p14="http://schemas.microsoft.com/office/powerpoint/2010/main" val="1046380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3FC61-B85C-4D55-BD0A-C47D6D91A2D6}"/>
              </a:ext>
            </a:extLst>
          </p:cNvPr>
          <p:cNvSpPr>
            <a:spLocks noGrp="1"/>
          </p:cNvSpPr>
          <p:nvPr>
            <p:ph type="title"/>
          </p:nvPr>
        </p:nvSpPr>
        <p:spPr/>
        <p:txBody>
          <a:bodyPr/>
          <a:lstStyle/>
          <a:p>
            <a:r>
              <a:rPr lang="en-US" dirty="0"/>
              <a:t>Agile &amp; Collaboration Task</a:t>
            </a:r>
          </a:p>
        </p:txBody>
      </p:sp>
      <p:sp>
        <p:nvSpPr>
          <p:cNvPr id="3" name="Content Placeholder 2">
            <a:extLst>
              <a:ext uri="{FF2B5EF4-FFF2-40B4-BE49-F238E27FC236}">
                <a16:creationId xmlns:a16="http://schemas.microsoft.com/office/drawing/2014/main" id="{6076CF7E-5516-4A92-B2A7-E3DD5D68ECCC}"/>
              </a:ext>
            </a:extLst>
          </p:cNvPr>
          <p:cNvSpPr>
            <a:spLocks noGrp="1"/>
          </p:cNvSpPr>
          <p:nvPr>
            <p:ph idx="1"/>
          </p:nvPr>
        </p:nvSpPr>
        <p:spPr/>
        <p:txBody>
          <a:bodyPr/>
          <a:lstStyle/>
          <a:p>
            <a:r>
              <a:rPr lang="en-US" dirty="0"/>
              <a:t>As a practice, you can start your own </a:t>
            </a:r>
            <a:r>
              <a:rPr lang="en-US" dirty="0" err="1"/>
              <a:t>trello</a:t>
            </a:r>
            <a:r>
              <a:rPr lang="en-US" dirty="0"/>
              <a:t>, with following this tutorial.</a:t>
            </a:r>
          </a:p>
          <a:p>
            <a:r>
              <a:rPr lang="en-US" dirty="0">
                <a:hlinkClick r:id="rId2">
                  <a:extLst>
                    <a:ext uri="{A12FA001-AC4F-418D-AE19-62706E023703}">
                      <ahyp:hlinkClr xmlns:ahyp="http://schemas.microsoft.com/office/drawing/2018/hyperlinkcolor" val="tx"/>
                    </a:ext>
                  </a:extLst>
                </a:hlinkClick>
              </a:rPr>
              <a:t>https://elitemarketer.id/content/cara-menggunakan-trello-untuk-mengelola-konten-blog-anda/</a:t>
            </a:r>
            <a:endParaRPr lang="en-US" dirty="0"/>
          </a:p>
        </p:txBody>
      </p:sp>
    </p:spTree>
    <p:extLst>
      <p:ext uri="{BB962C8B-B14F-4D97-AF65-F5344CB8AC3E}">
        <p14:creationId xmlns:p14="http://schemas.microsoft.com/office/powerpoint/2010/main" val="2491664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80CA-ECEE-4211-A2F1-8B7633544FD1}"/>
              </a:ext>
            </a:extLst>
          </p:cNvPr>
          <p:cNvSpPr>
            <a:spLocks noGrp="1"/>
          </p:cNvSpPr>
          <p:nvPr>
            <p:ph type="title"/>
          </p:nvPr>
        </p:nvSpPr>
        <p:spPr/>
        <p:txBody>
          <a:bodyPr/>
          <a:lstStyle/>
          <a:p>
            <a:r>
              <a:rPr lang="en-US" dirty="0"/>
              <a:t>Case Study (</a:t>
            </a:r>
            <a:r>
              <a:rPr lang="en-US" dirty="0" err="1"/>
              <a:t>PRactice</a:t>
            </a:r>
            <a:r>
              <a:rPr lang="en-US" dirty="0"/>
              <a:t>)</a:t>
            </a:r>
          </a:p>
        </p:txBody>
      </p:sp>
      <p:sp>
        <p:nvSpPr>
          <p:cNvPr id="3" name="Text Placeholder 2">
            <a:extLst>
              <a:ext uri="{FF2B5EF4-FFF2-40B4-BE49-F238E27FC236}">
                <a16:creationId xmlns:a16="http://schemas.microsoft.com/office/drawing/2014/main" id="{B9130AD5-FA2F-4A2A-8679-7DE33F60587E}"/>
              </a:ext>
            </a:extLst>
          </p:cNvPr>
          <p:cNvSpPr>
            <a:spLocks noGrp="1"/>
          </p:cNvSpPr>
          <p:nvPr>
            <p:ph type="body" idx="1"/>
          </p:nvPr>
        </p:nvSpPr>
        <p:spPr>
          <a:xfrm>
            <a:off x="1709928" y="4154520"/>
            <a:ext cx="8769096" cy="1926240"/>
          </a:xfrm>
        </p:spPr>
        <p:txBody>
          <a:bodyPr>
            <a:normAutofit/>
          </a:bodyPr>
          <a:lstStyle/>
          <a:p>
            <a:r>
              <a:rPr lang="en-US" dirty="0"/>
              <a:t>Collaboration &amp; Agile – 2 x 50 minutes</a:t>
            </a:r>
          </a:p>
          <a:p>
            <a:r>
              <a:rPr lang="en-US" dirty="0"/>
              <a:t>(Watch the video)</a:t>
            </a:r>
          </a:p>
          <a:p>
            <a:r>
              <a:rPr lang="en-US" dirty="0">
                <a:hlinkClick r:id="rId2">
                  <a:extLst>
                    <a:ext uri="{A12FA001-AC4F-418D-AE19-62706E023703}">
                      <ahyp:hlinkClr xmlns:ahyp="http://schemas.microsoft.com/office/drawing/2018/hyperlinkcolor" val="tx"/>
                    </a:ext>
                  </a:extLst>
                </a:hlinkClick>
              </a:rPr>
              <a:t>https://www.youtube.com/watch?v=BuZyd9ewflQ</a:t>
            </a:r>
            <a:endParaRPr lang="en-US" dirty="0"/>
          </a:p>
        </p:txBody>
      </p:sp>
    </p:spTree>
    <p:extLst>
      <p:ext uri="{BB962C8B-B14F-4D97-AF65-F5344CB8AC3E}">
        <p14:creationId xmlns:p14="http://schemas.microsoft.com/office/powerpoint/2010/main" val="1568657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0D26ED-2EA6-4004-946A-0D90377D99CA}"/>
              </a:ext>
            </a:extLst>
          </p:cNvPr>
          <p:cNvPicPr>
            <a:picLocks noChangeAspect="1"/>
          </p:cNvPicPr>
          <p:nvPr/>
        </p:nvPicPr>
        <p:blipFill>
          <a:blip r:embed="rId2"/>
          <a:stretch>
            <a:fillRect/>
          </a:stretch>
        </p:blipFill>
        <p:spPr>
          <a:xfrm>
            <a:off x="899771" y="1320801"/>
            <a:ext cx="2605306" cy="3291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8BA53F25-CF5E-4D42-BD65-A6F09401EE0A}"/>
              </a:ext>
            </a:extLst>
          </p:cNvPr>
          <p:cNvPicPr>
            <a:picLocks noChangeAspect="1"/>
          </p:cNvPicPr>
          <p:nvPr/>
        </p:nvPicPr>
        <p:blipFill>
          <a:blip r:embed="rId3"/>
          <a:stretch>
            <a:fillRect/>
          </a:stretch>
        </p:blipFill>
        <p:spPr>
          <a:xfrm>
            <a:off x="3588768" y="1320801"/>
            <a:ext cx="2709304" cy="3291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A51D27CA-979C-42D0-85A5-538F51EB2B36}"/>
              </a:ext>
            </a:extLst>
          </p:cNvPr>
          <p:cNvPicPr>
            <a:picLocks noChangeAspect="1"/>
          </p:cNvPicPr>
          <p:nvPr/>
        </p:nvPicPr>
        <p:blipFill>
          <a:blip r:embed="rId4"/>
          <a:stretch>
            <a:fillRect/>
          </a:stretch>
        </p:blipFill>
        <p:spPr>
          <a:xfrm>
            <a:off x="6462890" y="1320801"/>
            <a:ext cx="2414397" cy="3291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able&#10;&#10;Description automatically generated">
            <a:extLst>
              <a:ext uri="{FF2B5EF4-FFF2-40B4-BE49-F238E27FC236}">
                <a16:creationId xmlns:a16="http://schemas.microsoft.com/office/drawing/2014/main" id="{EBCDFA67-97B0-4D0D-835D-D0C2A7C4721B}"/>
              </a:ext>
            </a:extLst>
          </p:cNvPr>
          <p:cNvPicPr>
            <a:picLocks noChangeAspect="1"/>
          </p:cNvPicPr>
          <p:nvPr/>
        </p:nvPicPr>
        <p:blipFill rotWithShape="1">
          <a:blip r:embed="rId5">
            <a:extLst>
              <a:ext uri="{28A0092B-C50C-407E-A947-70E740481C1C}">
                <a14:useLocalDpi xmlns:a14="http://schemas.microsoft.com/office/drawing/2010/main" val="0"/>
              </a:ext>
            </a:extLst>
          </a:blip>
          <a:srcRect l="14895" r="13376"/>
          <a:stretch/>
        </p:blipFill>
        <p:spPr>
          <a:xfrm>
            <a:off x="9042105" y="1239520"/>
            <a:ext cx="2483239" cy="3462019"/>
          </a:xfrm>
          <a:prstGeom prst="rect">
            <a:avLst/>
          </a:prstGeom>
        </p:spPr>
      </p:pic>
    </p:spTree>
    <p:extLst>
      <p:ext uri="{BB962C8B-B14F-4D97-AF65-F5344CB8AC3E}">
        <p14:creationId xmlns:p14="http://schemas.microsoft.com/office/powerpoint/2010/main" val="1773641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9E3E2-5251-485C-ADAE-1B96B82BA825}"/>
              </a:ext>
            </a:extLst>
          </p:cNvPr>
          <p:cNvSpPr>
            <a:spLocks noGrp="1"/>
          </p:cNvSpPr>
          <p:nvPr>
            <p:ph type="title"/>
          </p:nvPr>
        </p:nvSpPr>
        <p:spPr/>
        <p:txBody>
          <a:bodyPr/>
          <a:lstStyle/>
          <a:p>
            <a:r>
              <a:rPr lang="en-US" dirty="0"/>
              <a:t>Task</a:t>
            </a:r>
          </a:p>
        </p:txBody>
      </p:sp>
      <p:sp>
        <p:nvSpPr>
          <p:cNvPr id="3" name="Content Placeholder 2">
            <a:extLst>
              <a:ext uri="{FF2B5EF4-FFF2-40B4-BE49-F238E27FC236}">
                <a16:creationId xmlns:a16="http://schemas.microsoft.com/office/drawing/2014/main" id="{E8B941EB-4856-46E0-B796-8BBEBBD00F9F}"/>
              </a:ext>
            </a:extLst>
          </p:cNvPr>
          <p:cNvSpPr>
            <a:spLocks noGrp="1"/>
          </p:cNvSpPr>
          <p:nvPr>
            <p:ph idx="1"/>
          </p:nvPr>
        </p:nvSpPr>
        <p:spPr/>
        <p:txBody>
          <a:bodyPr/>
          <a:lstStyle/>
          <a:p>
            <a:r>
              <a:rPr lang="en-US" dirty="0"/>
              <a:t>Make a </a:t>
            </a:r>
            <a:r>
              <a:rPr lang="en-US" dirty="0" err="1"/>
              <a:t>trello</a:t>
            </a:r>
            <a:r>
              <a:rPr lang="en-US" dirty="0"/>
              <a:t> board with your friend that adapt agile methodology (scrum) for developing your software</a:t>
            </a:r>
          </a:p>
          <a:p>
            <a:r>
              <a:rPr lang="en-US" dirty="0"/>
              <a:t>You can adapt this board’s template: </a:t>
            </a:r>
            <a:r>
              <a:rPr lang="en-US" dirty="0">
                <a:hlinkClick r:id="rId2">
                  <a:extLst>
                    <a:ext uri="{A12FA001-AC4F-418D-AE19-62706E023703}">
                      <ahyp:hlinkClr xmlns:ahyp="http://schemas.microsoft.com/office/drawing/2018/hyperlinkcolor" val="tx"/>
                    </a:ext>
                  </a:extLst>
                </a:hlinkClick>
              </a:rPr>
              <a:t>https://trello.com/b/6otslC4i/template-board-agile-with-trello</a:t>
            </a:r>
            <a:endParaRPr lang="en-US" dirty="0"/>
          </a:p>
          <a:p>
            <a:r>
              <a:rPr lang="en-US" dirty="0"/>
              <a:t>You can make your own imaginary project, or follow the task from “</a:t>
            </a:r>
            <a:r>
              <a:rPr lang="en-US" dirty="0" err="1"/>
              <a:t>Proyek</a:t>
            </a:r>
            <a:r>
              <a:rPr lang="en-US" dirty="0"/>
              <a:t> Tingkat 2”. </a:t>
            </a:r>
          </a:p>
          <a:p>
            <a:endParaRPr lang="en-US" dirty="0"/>
          </a:p>
          <a:p>
            <a:endParaRPr lang="en-US" dirty="0"/>
          </a:p>
        </p:txBody>
      </p:sp>
    </p:spTree>
    <p:extLst>
      <p:ext uri="{BB962C8B-B14F-4D97-AF65-F5344CB8AC3E}">
        <p14:creationId xmlns:p14="http://schemas.microsoft.com/office/powerpoint/2010/main" val="283755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E879D-ABCA-4AF5-95B3-CE74F4D42F01}"/>
              </a:ext>
            </a:extLst>
          </p:cNvPr>
          <p:cNvSpPr>
            <a:spLocks noGrp="1"/>
          </p:cNvSpPr>
          <p:nvPr>
            <p:ph type="title"/>
          </p:nvPr>
        </p:nvSpPr>
        <p:spPr/>
        <p:txBody>
          <a:bodyPr/>
          <a:lstStyle/>
          <a:p>
            <a:r>
              <a:rPr lang="en-US" dirty="0"/>
              <a:t>Theory</a:t>
            </a:r>
          </a:p>
        </p:txBody>
      </p:sp>
      <p:sp>
        <p:nvSpPr>
          <p:cNvPr id="3" name="Text Placeholder 2">
            <a:extLst>
              <a:ext uri="{FF2B5EF4-FFF2-40B4-BE49-F238E27FC236}">
                <a16:creationId xmlns:a16="http://schemas.microsoft.com/office/drawing/2014/main" id="{78A3CC40-3A07-4D55-9901-0751867EFE23}"/>
              </a:ext>
            </a:extLst>
          </p:cNvPr>
          <p:cNvSpPr>
            <a:spLocks noGrp="1"/>
          </p:cNvSpPr>
          <p:nvPr>
            <p:ph type="body" idx="1"/>
          </p:nvPr>
        </p:nvSpPr>
        <p:spPr/>
        <p:txBody>
          <a:bodyPr/>
          <a:lstStyle/>
          <a:p>
            <a:r>
              <a:rPr lang="en-US" dirty="0"/>
              <a:t>1 x 50 minutes</a:t>
            </a:r>
          </a:p>
        </p:txBody>
      </p:sp>
    </p:spTree>
    <p:extLst>
      <p:ext uri="{BB962C8B-B14F-4D97-AF65-F5344CB8AC3E}">
        <p14:creationId xmlns:p14="http://schemas.microsoft.com/office/powerpoint/2010/main" val="152120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6D4E-7150-452F-BCF1-A8D112E18A7A}"/>
              </a:ext>
            </a:extLst>
          </p:cNvPr>
          <p:cNvSpPr>
            <a:spLocks noGrp="1"/>
          </p:cNvSpPr>
          <p:nvPr>
            <p:ph type="title"/>
          </p:nvPr>
        </p:nvSpPr>
        <p:spPr/>
        <p:txBody>
          <a:bodyPr/>
          <a:lstStyle/>
          <a:p>
            <a:r>
              <a:rPr lang="en-US" dirty="0"/>
              <a:t>Agile Development</a:t>
            </a:r>
          </a:p>
        </p:txBody>
      </p:sp>
      <p:sp>
        <p:nvSpPr>
          <p:cNvPr id="3" name="Text Placeholder 2">
            <a:extLst>
              <a:ext uri="{FF2B5EF4-FFF2-40B4-BE49-F238E27FC236}">
                <a16:creationId xmlns:a16="http://schemas.microsoft.com/office/drawing/2014/main" id="{6F49A613-314C-4632-8097-C5119AAC880E}"/>
              </a:ext>
            </a:extLst>
          </p:cNvPr>
          <p:cNvSpPr>
            <a:spLocks noGrp="1"/>
          </p:cNvSpPr>
          <p:nvPr>
            <p:ph type="body" idx="1"/>
          </p:nvPr>
        </p:nvSpPr>
        <p:spPr/>
        <p:txBody>
          <a:bodyPr/>
          <a:lstStyle/>
          <a:p>
            <a:r>
              <a:rPr lang="en-US" dirty="0"/>
              <a:t>Value of </a:t>
            </a:r>
            <a:r>
              <a:rPr lang="id-ID" dirty="0"/>
              <a:t>Agile Development</a:t>
            </a:r>
            <a:endParaRPr lang="en-US" dirty="0"/>
          </a:p>
        </p:txBody>
      </p:sp>
    </p:spTree>
    <p:extLst>
      <p:ext uri="{BB962C8B-B14F-4D97-AF65-F5344CB8AC3E}">
        <p14:creationId xmlns:p14="http://schemas.microsoft.com/office/powerpoint/2010/main" val="206680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99EDC-6DDA-4885-8D99-96D5920510EE}"/>
              </a:ext>
            </a:extLst>
          </p:cNvPr>
          <p:cNvSpPr>
            <a:spLocks noGrp="1"/>
          </p:cNvSpPr>
          <p:nvPr>
            <p:ph type="title"/>
          </p:nvPr>
        </p:nvSpPr>
        <p:spPr/>
        <p:txBody>
          <a:bodyPr/>
          <a:lstStyle/>
          <a:p>
            <a:r>
              <a:rPr lang="en-US" dirty="0"/>
              <a:t>Agile Value Manifesto</a:t>
            </a:r>
          </a:p>
        </p:txBody>
      </p:sp>
      <p:sp>
        <p:nvSpPr>
          <p:cNvPr id="3" name="Content Placeholder 2">
            <a:extLst>
              <a:ext uri="{FF2B5EF4-FFF2-40B4-BE49-F238E27FC236}">
                <a16:creationId xmlns:a16="http://schemas.microsoft.com/office/drawing/2014/main" id="{DA1BDD80-62F3-43F2-BAD0-D017A678CE2D}"/>
              </a:ext>
            </a:extLst>
          </p:cNvPr>
          <p:cNvSpPr>
            <a:spLocks noGrp="1"/>
          </p:cNvSpPr>
          <p:nvPr>
            <p:ph idx="1"/>
          </p:nvPr>
        </p:nvSpPr>
        <p:spPr/>
        <p:txBody>
          <a:bodyPr/>
          <a:lstStyle/>
          <a:p>
            <a:r>
              <a:rPr lang="en-US" dirty="0"/>
              <a:t> Individuals and interactions   over processes and tools </a:t>
            </a:r>
          </a:p>
          <a:p>
            <a:r>
              <a:rPr lang="en-US" dirty="0"/>
              <a:t>Working software over comprehensive documentation </a:t>
            </a:r>
          </a:p>
          <a:p>
            <a:r>
              <a:rPr lang="en-US" dirty="0"/>
              <a:t>Customer collaboration over contract negotiation </a:t>
            </a:r>
          </a:p>
          <a:p>
            <a:r>
              <a:rPr lang="en-US" dirty="0"/>
              <a:t>Responding to change over following a plan </a:t>
            </a:r>
          </a:p>
        </p:txBody>
      </p:sp>
    </p:spTree>
    <p:extLst>
      <p:ext uri="{BB962C8B-B14F-4D97-AF65-F5344CB8AC3E}">
        <p14:creationId xmlns:p14="http://schemas.microsoft.com/office/powerpoint/2010/main" val="3887589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F033-A013-4A6B-975D-D628492F63E5}"/>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EFA1E64A-9EAA-4391-A965-19F905A4E79F}"/>
              </a:ext>
            </a:extLst>
          </p:cNvPr>
          <p:cNvSpPr>
            <a:spLocks noGrp="1"/>
          </p:cNvSpPr>
          <p:nvPr>
            <p:ph idx="1"/>
          </p:nvPr>
        </p:nvSpPr>
        <p:spPr/>
        <p:txBody>
          <a:bodyPr>
            <a:noAutofit/>
          </a:bodyPr>
          <a:lstStyle/>
          <a:p>
            <a:r>
              <a:rPr lang="en-US" dirty="0"/>
              <a:t> Agile software engineering combines a </a:t>
            </a:r>
            <a:r>
              <a:rPr lang="en-US" u="sng" dirty="0"/>
              <a:t>philosophy</a:t>
            </a:r>
            <a:r>
              <a:rPr lang="en-US" dirty="0"/>
              <a:t> and a set of </a:t>
            </a:r>
            <a:r>
              <a:rPr lang="en-US" u="sng" dirty="0"/>
              <a:t>development guidelines</a:t>
            </a:r>
            <a:r>
              <a:rPr lang="en-US" dirty="0"/>
              <a:t>. </a:t>
            </a:r>
          </a:p>
          <a:p>
            <a:r>
              <a:rPr lang="en-US" dirty="0"/>
              <a:t>The philosophy encourages customer satisfaction and early incremental delivery of software; small, highly motivated project teams; informal methods; minimal software engineering work products; and overall development simplicity. </a:t>
            </a:r>
          </a:p>
          <a:p>
            <a:r>
              <a:rPr lang="en-US" dirty="0"/>
              <a:t>The development guidelines stress </a:t>
            </a:r>
            <a:r>
              <a:rPr lang="en-US" b="1" dirty="0"/>
              <a:t>delivery over analysis</a:t>
            </a:r>
            <a:r>
              <a:rPr lang="en-US" dirty="0"/>
              <a:t> and </a:t>
            </a:r>
            <a:r>
              <a:rPr lang="en-US" b="1" dirty="0"/>
              <a:t>design</a:t>
            </a:r>
            <a:r>
              <a:rPr lang="en-US" dirty="0"/>
              <a:t> (although these activities are not discouraged), and </a:t>
            </a:r>
            <a:r>
              <a:rPr lang="en-US" b="1" dirty="0"/>
              <a:t>active and continuous communication   </a:t>
            </a:r>
            <a:r>
              <a:rPr lang="en-US" dirty="0"/>
              <a:t>between developers and customers. </a:t>
            </a:r>
          </a:p>
        </p:txBody>
      </p:sp>
    </p:spTree>
    <p:extLst>
      <p:ext uri="{BB962C8B-B14F-4D97-AF65-F5344CB8AC3E}">
        <p14:creationId xmlns:p14="http://schemas.microsoft.com/office/powerpoint/2010/main" val="2703424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584C-9CDC-4112-BAAD-A4EBCB6BB6BB}"/>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3473943C-38FA-4FA4-9661-45A90E698A02}"/>
              </a:ext>
            </a:extLst>
          </p:cNvPr>
          <p:cNvSpPr>
            <a:spLocks noGrp="1"/>
          </p:cNvSpPr>
          <p:nvPr>
            <p:ph idx="1"/>
          </p:nvPr>
        </p:nvSpPr>
        <p:spPr/>
        <p:txBody>
          <a:bodyPr>
            <a:normAutofit/>
          </a:bodyPr>
          <a:lstStyle/>
          <a:p>
            <a:r>
              <a:rPr lang="en-US" dirty="0"/>
              <a:t>Agile software engineering represents a reasonable alternative to conventional software engineering for certain classes of software and certain types of software projects. It has been demonstrated to deliver successful systems quickly. </a:t>
            </a:r>
          </a:p>
          <a:p>
            <a:r>
              <a:rPr lang="en-US" dirty="0"/>
              <a:t> Agile development might best be termed “software engineering lite.” The basic framework activities—  communication, planning, modeling, construction, and deployment—remain</a:t>
            </a:r>
          </a:p>
          <a:p>
            <a:r>
              <a:rPr lang="en-US" dirty="0"/>
              <a:t>The activities morph into a </a:t>
            </a:r>
            <a:r>
              <a:rPr lang="en-US" u="sng" dirty="0"/>
              <a:t>minimal task set that pushes the project team</a:t>
            </a:r>
            <a:r>
              <a:rPr lang="en-US" dirty="0"/>
              <a:t> toward </a:t>
            </a:r>
            <a:r>
              <a:rPr lang="en-US" b="1" dirty="0"/>
              <a:t>construction</a:t>
            </a:r>
            <a:r>
              <a:rPr lang="en-US" dirty="0"/>
              <a:t> and </a:t>
            </a:r>
            <a:r>
              <a:rPr lang="en-US" b="1" dirty="0"/>
              <a:t>delivery</a:t>
            </a:r>
            <a:r>
              <a:rPr lang="en-US" dirty="0"/>
              <a:t> (some would argue that this is done at the expense of problem analysis and solution design).</a:t>
            </a:r>
          </a:p>
        </p:txBody>
      </p:sp>
    </p:spTree>
    <p:extLst>
      <p:ext uri="{BB962C8B-B14F-4D97-AF65-F5344CB8AC3E}">
        <p14:creationId xmlns:p14="http://schemas.microsoft.com/office/powerpoint/2010/main" val="785611636"/>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2239</Words>
  <Application>Microsoft Office PowerPoint</Application>
  <PresentationFormat>Widescreen</PresentationFormat>
  <Paragraphs>169</Paragraphs>
  <Slides>40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Calibri</vt:lpstr>
      <vt:lpstr>Corbel</vt:lpstr>
      <vt:lpstr>Basis</vt:lpstr>
      <vt:lpstr>Rekayasa Perangkat LUnak</vt:lpstr>
      <vt:lpstr>Rules</vt:lpstr>
      <vt:lpstr>Resources</vt:lpstr>
      <vt:lpstr>PowerPoint Presentation</vt:lpstr>
      <vt:lpstr>Theory</vt:lpstr>
      <vt:lpstr>Agile Development</vt:lpstr>
      <vt:lpstr>Agile Value Manifesto</vt:lpstr>
      <vt:lpstr>Definition</vt:lpstr>
      <vt:lpstr>Definition</vt:lpstr>
      <vt:lpstr>Definition</vt:lpstr>
      <vt:lpstr>Why Agile?</vt:lpstr>
      <vt:lpstr>What is Agility?</vt:lpstr>
      <vt:lpstr>Agile Value Manifesto</vt:lpstr>
      <vt:lpstr>Agility Characteristic</vt:lpstr>
      <vt:lpstr>Agility Characteristic</vt:lpstr>
      <vt:lpstr>Agility &amp; Cost of Change</vt:lpstr>
      <vt:lpstr>Agile Process</vt:lpstr>
      <vt:lpstr>12 Agility Principles</vt:lpstr>
      <vt:lpstr>12 Agility Principles</vt:lpstr>
      <vt:lpstr>Agile Process</vt:lpstr>
      <vt:lpstr>Extreme Programming (XP) </vt:lpstr>
      <vt:lpstr>XP Processes</vt:lpstr>
      <vt:lpstr>XP Coding: Pair Programming</vt:lpstr>
      <vt:lpstr>Agile Process</vt:lpstr>
      <vt:lpstr>PowerPoint Presentation</vt:lpstr>
      <vt:lpstr>Scrum Process</vt:lpstr>
      <vt:lpstr>Scrum Activities</vt:lpstr>
      <vt:lpstr>Agile Process</vt:lpstr>
      <vt:lpstr>Dynamic Systems Development Method (DSDM)</vt:lpstr>
      <vt:lpstr>DSDM Iterative Cycles</vt:lpstr>
      <vt:lpstr>Agile Process</vt:lpstr>
      <vt:lpstr>Agile Modeling (AM)</vt:lpstr>
      <vt:lpstr>Agile Process</vt:lpstr>
      <vt:lpstr>Agile Unified Process (AUP)</vt:lpstr>
      <vt:lpstr>Quiz Time!!</vt:lpstr>
      <vt:lpstr>Case study </vt:lpstr>
      <vt:lpstr>Agile &amp; Collaboration Task</vt:lpstr>
      <vt:lpstr>Agile &amp; Collaboration Task</vt:lpstr>
      <vt:lpstr>Case Study (PRactice)</vt:lpstr>
      <vt:lpstr>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Rekayasa Perangkat LUnak</dc:title>
  <dc:creator>REZA BUDIAWAN</dc:creator>
  <cp:lastModifiedBy>REZA BUDIAWAN</cp:lastModifiedBy>
  <cp:revision>16</cp:revision>
  <dcterms:created xsi:type="dcterms:W3CDTF">2020-01-12T16:04:28Z</dcterms:created>
  <dcterms:modified xsi:type="dcterms:W3CDTF">2020-01-25T16:13:08Z</dcterms:modified>
</cp:coreProperties>
</file>